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712" r:id="rId5"/>
  </p:sldMasterIdLst>
  <p:notesMasterIdLst>
    <p:notesMasterId r:id="rId48"/>
  </p:notesMasterIdLst>
  <p:handoutMasterIdLst>
    <p:handoutMasterId r:id="rId49"/>
  </p:handoutMasterIdLst>
  <p:sldIdLst>
    <p:sldId id="410" r:id="rId6"/>
    <p:sldId id="411" r:id="rId7"/>
    <p:sldId id="412" r:id="rId8"/>
    <p:sldId id="413" r:id="rId9"/>
    <p:sldId id="414" r:id="rId10"/>
    <p:sldId id="415" r:id="rId11"/>
    <p:sldId id="416" r:id="rId12"/>
    <p:sldId id="420" r:id="rId13"/>
    <p:sldId id="417" r:id="rId14"/>
    <p:sldId id="418" r:id="rId15"/>
    <p:sldId id="419" r:id="rId16"/>
    <p:sldId id="432"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421" r:id="rId34"/>
    <p:sldId id="424" r:id="rId35"/>
    <p:sldId id="401" r:id="rId36"/>
    <p:sldId id="398" r:id="rId37"/>
    <p:sldId id="399" r:id="rId38"/>
    <p:sldId id="400" r:id="rId39"/>
    <p:sldId id="402" r:id="rId40"/>
    <p:sldId id="403" r:id="rId41"/>
    <p:sldId id="404" r:id="rId42"/>
    <p:sldId id="405" r:id="rId43"/>
    <p:sldId id="406" r:id="rId44"/>
    <p:sldId id="407" r:id="rId45"/>
    <p:sldId id="408" r:id="rId46"/>
    <p:sldId id="409"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4757" autoAdjust="0"/>
  </p:normalViewPr>
  <p:slideViewPr>
    <p:cSldViewPr>
      <p:cViewPr varScale="1">
        <p:scale>
          <a:sx n="79" d="100"/>
          <a:sy n="79" d="100"/>
        </p:scale>
        <p:origin x="73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Documents\Penta%203%20Coverage%202013%20D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ocuments\Penta%203%20Coverage%202013%20D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DPT/Penta 3 coverage in the Gambia 2012-2016</a:t>
            </a:r>
          </a:p>
        </c:rich>
      </c:tx>
      <c:overlay val="0"/>
    </c:title>
    <c:autoTitleDeleted val="0"/>
    <c:plotArea>
      <c:layout/>
      <c:barChart>
        <c:barDir val="col"/>
        <c:grouping val="clustered"/>
        <c:varyColors val="0"/>
        <c:ser>
          <c:idx val="1"/>
          <c:order val="0"/>
          <c:tx>
            <c:strRef>
              <c:f>Sheet1!$D$35</c:f>
              <c:strCache>
                <c:ptCount val="1"/>
                <c:pt idx="0">
                  <c:v>cov</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Sheet1!$C$36:$C$40</c:f>
              <c:numCache>
                <c:formatCode>General</c:formatCode>
                <c:ptCount val="5"/>
                <c:pt idx="0">
                  <c:v>2012</c:v>
                </c:pt>
                <c:pt idx="1">
                  <c:v>2013</c:v>
                </c:pt>
                <c:pt idx="2">
                  <c:v>2014</c:v>
                </c:pt>
                <c:pt idx="3">
                  <c:v>2015</c:v>
                </c:pt>
                <c:pt idx="4">
                  <c:v>2016</c:v>
                </c:pt>
              </c:numCache>
            </c:numRef>
          </c:cat>
          <c:val>
            <c:numRef>
              <c:f>Sheet1!$D$36:$D$40</c:f>
              <c:numCache>
                <c:formatCode>0</c:formatCode>
                <c:ptCount val="5"/>
                <c:pt idx="0">
                  <c:v>97.735250667497937</c:v>
                </c:pt>
                <c:pt idx="1">
                  <c:v>96.775981524249389</c:v>
                </c:pt>
                <c:pt idx="2">
                  <c:v>95.745309689026016</c:v>
                </c:pt>
                <c:pt idx="3">
                  <c:v>97.312379570080765</c:v>
                </c:pt>
                <c:pt idx="4">
                  <c:v>94.507001858017532</c:v>
                </c:pt>
              </c:numCache>
            </c:numRef>
          </c:val>
          <c:extLst>
            <c:ext xmlns:c16="http://schemas.microsoft.com/office/drawing/2014/chart" uri="{C3380CC4-5D6E-409C-BE32-E72D297353CC}">
              <c16:uniqueId val="{00000000-3961-48FD-BA0B-9011139E9BC3}"/>
            </c:ext>
          </c:extLst>
        </c:ser>
        <c:dLbls>
          <c:showLegendKey val="0"/>
          <c:showVal val="0"/>
          <c:showCatName val="0"/>
          <c:showSerName val="0"/>
          <c:showPercent val="0"/>
          <c:showBubbleSize val="0"/>
        </c:dLbls>
        <c:gapWidth val="150"/>
        <c:axId val="401553624"/>
        <c:axId val="340607696"/>
      </c:barChart>
      <c:catAx>
        <c:axId val="401553624"/>
        <c:scaling>
          <c:orientation val="minMax"/>
        </c:scaling>
        <c:delete val="0"/>
        <c:axPos val="b"/>
        <c:title>
          <c:tx>
            <c:rich>
              <a:bodyPr/>
              <a:lstStyle/>
              <a:p>
                <a:pPr>
                  <a:defRPr/>
                </a:pPr>
                <a:r>
                  <a:rPr lang="en-US"/>
                  <a:t>Years</a:t>
                </a:r>
              </a:p>
            </c:rich>
          </c:tx>
          <c:overlay val="0"/>
        </c:title>
        <c:numFmt formatCode="General" sourceLinked="1"/>
        <c:majorTickMark val="out"/>
        <c:minorTickMark val="none"/>
        <c:tickLblPos val="nextTo"/>
        <c:crossAx val="340607696"/>
        <c:crosses val="autoZero"/>
        <c:auto val="1"/>
        <c:lblAlgn val="ctr"/>
        <c:lblOffset val="100"/>
        <c:noMultiLvlLbl val="0"/>
      </c:catAx>
      <c:valAx>
        <c:axId val="340607696"/>
        <c:scaling>
          <c:orientation val="minMax"/>
          <c:max val="100"/>
          <c:min val="0"/>
        </c:scaling>
        <c:delete val="0"/>
        <c:axPos val="l"/>
        <c:majorGridlines/>
        <c:title>
          <c:tx>
            <c:rich>
              <a:bodyPr rot="-5400000" vert="horz"/>
              <a:lstStyle/>
              <a:p>
                <a:pPr>
                  <a:defRPr/>
                </a:pPr>
                <a:r>
                  <a:rPr lang="en-US"/>
                  <a:t>Percentages</a:t>
                </a:r>
              </a:p>
            </c:rich>
          </c:tx>
          <c:overlay val="0"/>
        </c:title>
        <c:numFmt formatCode="0" sourceLinked="1"/>
        <c:majorTickMark val="out"/>
        <c:minorTickMark val="none"/>
        <c:tickLblPos val="nextTo"/>
        <c:crossAx val="401553624"/>
        <c:crosses val="autoZero"/>
        <c:crossBetween val="between"/>
      </c:valAx>
    </c:plotArea>
    <c:plotVisOnly val="1"/>
    <c:dispBlanksAs val="gap"/>
    <c:showDLblsOverMax val="0"/>
  </c:chart>
  <c:txPr>
    <a:bodyPr/>
    <a:lstStyle/>
    <a:p>
      <a:pPr>
        <a:defRPr sz="20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Penta 3 Coverage (DHS 2013)</a:t>
            </a:r>
          </a:p>
        </c:rich>
      </c:tx>
      <c:overlay val="0"/>
    </c:title>
    <c:autoTitleDeleted val="0"/>
    <c:plotArea>
      <c:layout/>
      <c:barChart>
        <c:barDir val="col"/>
        <c:grouping val="clustered"/>
        <c:varyColors val="0"/>
        <c:ser>
          <c:idx val="0"/>
          <c:order val="0"/>
          <c:tx>
            <c:strRef>
              <c:f>Sheet1!$C$2</c:f>
              <c:strCache>
                <c:ptCount val="1"/>
                <c:pt idx="0">
                  <c:v>Penta 3 Coverage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Sheet1!$B$3:$B$10</c:f>
              <c:strCache>
                <c:ptCount val="8"/>
                <c:pt idx="0">
                  <c:v>Banjul</c:v>
                </c:pt>
                <c:pt idx="1">
                  <c:v>Kanifing</c:v>
                </c:pt>
                <c:pt idx="2">
                  <c:v>Brikama</c:v>
                </c:pt>
                <c:pt idx="3">
                  <c:v>Kerewan</c:v>
                </c:pt>
                <c:pt idx="4">
                  <c:v>Mansakonko</c:v>
                </c:pt>
                <c:pt idx="5">
                  <c:v>Janjanbureh</c:v>
                </c:pt>
                <c:pt idx="6">
                  <c:v>Kuntaur</c:v>
                </c:pt>
                <c:pt idx="7">
                  <c:v>Basse</c:v>
                </c:pt>
              </c:strCache>
            </c:strRef>
          </c:cat>
          <c:val>
            <c:numRef>
              <c:f>Sheet1!$C$3:$C$10</c:f>
              <c:numCache>
                <c:formatCode>General</c:formatCode>
                <c:ptCount val="8"/>
                <c:pt idx="0">
                  <c:v>76.099999999999994</c:v>
                </c:pt>
                <c:pt idx="1">
                  <c:v>82.7</c:v>
                </c:pt>
                <c:pt idx="2">
                  <c:v>85.7</c:v>
                </c:pt>
                <c:pt idx="3">
                  <c:v>88.3</c:v>
                </c:pt>
                <c:pt idx="4">
                  <c:v>94.5</c:v>
                </c:pt>
                <c:pt idx="5">
                  <c:v>84.1</c:v>
                </c:pt>
                <c:pt idx="6">
                  <c:v>89.3</c:v>
                </c:pt>
                <c:pt idx="7">
                  <c:v>96.5</c:v>
                </c:pt>
              </c:numCache>
            </c:numRef>
          </c:val>
          <c:extLst>
            <c:ext xmlns:c16="http://schemas.microsoft.com/office/drawing/2014/chart" uri="{C3380CC4-5D6E-409C-BE32-E72D297353CC}">
              <c16:uniqueId val="{00000000-BE3B-4E59-ABB8-FB96033E564D}"/>
            </c:ext>
          </c:extLst>
        </c:ser>
        <c:dLbls>
          <c:showLegendKey val="0"/>
          <c:showVal val="0"/>
          <c:showCatName val="0"/>
          <c:showSerName val="0"/>
          <c:showPercent val="0"/>
          <c:showBubbleSize val="0"/>
        </c:dLbls>
        <c:gapWidth val="150"/>
        <c:axId val="340602208"/>
        <c:axId val="340602600"/>
      </c:barChart>
      <c:catAx>
        <c:axId val="340602208"/>
        <c:scaling>
          <c:orientation val="minMax"/>
        </c:scaling>
        <c:delete val="0"/>
        <c:axPos val="b"/>
        <c:title>
          <c:tx>
            <c:rich>
              <a:bodyPr/>
              <a:lstStyle/>
              <a:p>
                <a:pPr>
                  <a:defRPr/>
                </a:pPr>
                <a:r>
                  <a:rPr lang="en-GB"/>
                  <a:t>Local Government Area</a:t>
                </a:r>
                <a:endParaRPr lang="en-US"/>
              </a:p>
            </c:rich>
          </c:tx>
          <c:overlay val="0"/>
        </c:title>
        <c:numFmt formatCode="General" sourceLinked="0"/>
        <c:majorTickMark val="out"/>
        <c:minorTickMark val="none"/>
        <c:tickLblPos val="nextTo"/>
        <c:crossAx val="340602600"/>
        <c:crosses val="autoZero"/>
        <c:auto val="1"/>
        <c:lblAlgn val="ctr"/>
        <c:lblOffset val="100"/>
        <c:noMultiLvlLbl val="0"/>
      </c:catAx>
      <c:valAx>
        <c:axId val="340602600"/>
        <c:scaling>
          <c:orientation val="minMax"/>
          <c:max val="100"/>
        </c:scaling>
        <c:delete val="0"/>
        <c:axPos val="l"/>
        <c:majorGridlines/>
        <c:title>
          <c:tx>
            <c:rich>
              <a:bodyPr rot="-5400000" vert="horz"/>
              <a:lstStyle/>
              <a:p>
                <a:pPr>
                  <a:defRPr/>
                </a:pPr>
                <a:r>
                  <a:rPr lang="en-US"/>
                  <a:t>Percentage</a:t>
                </a:r>
              </a:p>
            </c:rich>
          </c:tx>
          <c:overlay val="0"/>
        </c:title>
        <c:numFmt formatCode="General" sourceLinked="1"/>
        <c:majorTickMark val="out"/>
        <c:minorTickMark val="none"/>
        <c:tickLblPos val="nextTo"/>
        <c:crossAx val="340602208"/>
        <c:crosses val="autoZero"/>
        <c:crossBetween val="between"/>
        <c:majorUnit val="10"/>
      </c:valAx>
      <c:spPr>
        <a:ln cmpd="thinThick"/>
      </c:spPr>
    </c:plotArea>
    <c:plotVisOnly val="1"/>
    <c:dispBlanksAs val="gap"/>
    <c:showDLblsOverMax val="0"/>
  </c:chart>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20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cdr:x>
      <cdr:y>0.96197</cdr:y>
    </cdr:from>
    <cdr:to>
      <cdr:x>0.15713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6465190"/>
          <a:ext cx="1414395" cy="24995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60" cy="4964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50443" y="0"/>
            <a:ext cx="2945660" cy="496411"/>
          </a:xfrm>
          <a:prstGeom prst="rect">
            <a:avLst/>
          </a:prstGeom>
        </p:spPr>
        <p:txBody>
          <a:bodyPr vert="horz" lIns="92492" tIns="46246" rIns="92492" bIns="46246" rtlCol="0"/>
          <a:lstStyle>
            <a:lvl1pPr algn="r">
              <a:defRPr sz="1200"/>
            </a:lvl1pPr>
          </a:lstStyle>
          <a:p>
            <a:fld id="{6F330483-7469-47CE-9A4E-E57AD4BE780A}" type="datetimeFigureOut">
              <a:rPr lang="en-US" smtClean="0"/>
              <a:t>10/21/2018</a:t>
            </a:fld>
            <a:endParaRPr lang="en-US"/>
          </a:p>
        </p:txBody>
      </p:sp>
      <p:sp>
        <p:nvSpPr>
          <p:cNvPr id="4" name="Footer Placeholder 3"/>
          <p:cNvSpPr>
            <a:spLocks noGrp="1"/>
          </p:cNvSpPr>
          <p:nvPr>
            <p:ph type="ftr" sz="quarter" idx="2"/>
          </p:nvPr>
        </p:nvSpPr>
        <p:spPr>
          <a:xfrm>
            <a:off x="1" y="9430091"/>
            <a:ext cx="2945660" cy="496411"/>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60" cy="496411"/>
          </a:xfrm>
          <a:prstGeom prst="rect">
            <a:avLst/>
          </a:prstGeom>
        </p:spPr>
        <p:txBody>
          <a:bodyPr vert="horz" lIns="92492" tIns="46246" rIns="92492" bIns="46246" rtlCol="0" anchor="b"/>
          <a:lstStyle>
            <a:lvl1pPr algn="r">
              <a:defRPr sz="1200"/>
            </a:lvl1pPr>
          </a:lstStyle>
          <a:p>
            <a:fld id="{20898D64-F6D4-4CAA-94DB-76019718BF5D}" type="slidenum">
              <a:rPr lang="en-US" smtClean="0"/>
              <a:t>‹#›</a:t>
            </a:fld>
            <a:endParaRPr lang="en-US"/>
          </a:p>
        </p:txBody>
      </p:sp>
    </p:spTree>
    <p:extLst>
      <p:ext uri="{BB962C8B-B14F-4D97-AF65-F5344CB8AC3E}">
        <p14:creationId xmlns:p14="http://schemas.microsoft.com/office/powerpoint/2010/main" val="4549807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60" cy="4964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50443" y="0"/>
            <a:ext cx="2945660" cy="496411"/>
          </a:xfrm>
          <a:prstGeom prst="rect">
            <a:avLst/>
          </a:prstGeom>
        </p:spPr>
        <p:txBody>
          <a:bodyPr vert="horz" lIns="92492" tIns="46246" rIns="92492" bIns="46246" rtlCol="0"/>
          <a:lstStyle>
            <a:lvl1pPr algn="r">
              <a:defRPr sz="1200"/>
            </a:lvl1pPr>
          </a:lstStyle>
          <a:p>
            <a:fld id="{ACA7322E-C2AE-42CA-8BBE-5E3491F3BD14}" type="datetimeFigureOut">
              <a:rPr lang="en-US" smtClean="0"/>
              <a:t>10/21/2018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1"/>
            <a:ext cx="2945660" cy="496411"/>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60" cy="496411"/>
          </a:xfrm>
          <a:prstGeom prst="rect">
            <a:avLst/>
          </a:prstGeom>
        </p:spPr>
        <p:txBody>
          <a:bodyPr vert="horz" lIns="92492" tIns="46246" rIns="92492" bIns="46246" rtlCol="0" anchor="b"/>
          <a:lstStyle>
            <a:lvl1pPr algn="r">
              <a:defRPr sz="1200"/>
            </a:lvl1pPr>
          </a:lstStyle>
          <a:p>
            <a:fld id="{DC6D9DD0-1E8C-4E71-A33E-D3B1289EC2C3}" type="slidenum">
              <a:rPr lang="en-US" smtClean="0"/>
              <a:t>‹#›</a:t>
            </a:fld>
            <a:endParaRPr lang="en-US"/>
          </a:p>
        </p:txBody>
      </p:sp>
    </p:spTree>
    <p:extLst>
      <p:ext uri="{BB962C8B-B14F-4D97-AF65-F5344CB8AC3E}">
        <p14:creationId xmlns:p14="http://schemas.microsoft.com/office/powerpoint/2010/main" val="3736126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1909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Dakar Meeting in May 2015 and Tanzania December 2015</a:t>
            </a:r>
          </a:p>
          <a:p>
            <a:r>
              <a:rPr lang="en-GB" dirty="0" smtClean="0"/>
              <a:t>Costa</a:t>
            </a:r>
            <a:r>
              <a:rPr lang="en-GB" baseline="0" dirty="0" smtClean="0"/>
              <a:t> Rica/PAHO EIR meeting</a:t>
            </a:r>
          </a:p>
          <a:p>
            <a:r>
              <a:rPr lang="en-GB" baseline="0" dirty="0" smtClean="0"/>
              <a:t>Ghana meeting</a:t>
            </a:r>
          </a:p>
          <a:p>
            <a:r>
              <a:rPr lang="en-GB" baseline="0" dirty="0" smtClean="0"/>
              <a:t>Study visit to </a:t>
            </a:r>
            <a:r>
              <a:rPr lang="en-GB" baseline="0" dirty="0" err="1" smtClean="0"/>
              <a:t>VaxTrac</a:t>
            </a:r>
            <a:r>
              <a:rPr lang="en-GB" baseline="0" dirty="0" smtClean="0"/>
              <a:t> Benin</a:t>
            </a:r>
          </a:p>
          <a:p>
            <a:r>
              <a:rPr lang="en-GB" baseline="0" dirty="0" smtClean="0"/>
              <a:t>Uganda CM meeting</a:t>
            </a:r>
            <a:endParaRPr lang="en-US" dirty="0"/>
          </a:p>
        </p:txBody>
      </p:sp>
      <p:sp>
        <p:nvSpPr>
          <p:cNvPr id="4" name="Slide Number Placeholder 3"/>
          <p:cNvSpPr>
            <a:spLocks noGrp="1"/>
          </p:cNvSpPr>
          <p:nvPr>
            <p:ph type="sldNum" sz="quarter" idx="10"/>
          </p:nvPr>
        </p:nvSpPr>
        <p:spPr/>
        <p:txBody>
          <a:bodyPr/>
          <a:lstStyle/>
          <a:p>
            <a:fld id="{1D33FA35-9110-4E15-AD4E-91521F92ABD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6899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6D9DD0-1E8C-4E71-A33E-D3B1289EC2C3}" type="slidenum">
              <a:rPr lang="en-US" smtClean="0"/>
              <a:t>27</a:t>
            </a:fld>
            <a:endParaRPr lang="en-US"/>
          </a:p>
        </p:txBody>
      </p:sp>
    </p:spTree>
    <p:extLst>
      <p:ext uri="{BB962C8B-B14F-4D97-AF65-F5344CB8AC3E}">
        <p14:creationId xmlns:p14="http://schemas.microsoft.com/office/powerpoint/2010/main" val="229065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1D33FA35-9110-4E15-AD4E-91521F92ABD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377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1871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282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5069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5219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6891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t>12</a:t>
            </a:fld>
            <a:endParaRPr lang="en-US"/>
          </a:p>
        </p:txBody>
      </p:sp>
    </p:spTree>
    <p:extLst>
      <p:ext uri="{BB962C8B-B14F-4D97-AF65-F5344CB8AC3E}">
        <p14:creationId xmlns:p14="http://schemas.microsoft.com/office/powerpoint/2010/main" val="100973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33FA35-9110-4E15-AD4E-91521F92ABD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7726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Source: JRF Reports</a:t>
            </a:r>
            <a:endParaRPr lang="en-US" dirty="0"/>
          </a:p>
        </p:txBody>
      </p:sp>
      <p:sp>
        <p:nvSpPr>
          <p:cNvPr id="4" name="Slide Number Placeholder 3"/>
          <p:cNvSpPr>
            <a:spLocks noGrp="1"/>
          </p:cNvSpPr>
          <p:nvPr>
            <p:ph type="sldNum" sz="quarter" idx="10"/>
          </p:nvPr>
        </p:nvSpPr>
        <p:spPr/>
        <p:txBody>
          <a:bodyPr/>
          <a:lstStyle/>
          <a:p>
            <a:fld id="{1D33FA35-9110-4E15-AD4E-91521F92ABD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4291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12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70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94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or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
        <p:nvSpPr>
          <p:cNvPr id="2" name="Title 1"/>
          <p:cNvSpPr>
            <a:spLocks noGrp="1"/>
          </p:cNvSpPr>
          <p:nvPr>
            <p:ph type="ctrTitle"/>
          </p:nvPr>
        </p:nvSpPr>
        <p:spPr>
          <a:xfrm>
            <a:off x="457200" y="4419600"/>
            <a:ext cx="7772400" cy="860425"/>
          </a:xfrm>
        </p:spPr>
        <p:txBody>
          <a:bodyPr/>
          <a:lstStyle>
            <a:lvl1pPr>
              <a:defRPr b="1">
                <a:solidFill>
                  <a:schemeClr val="tx1">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334000"/>
            <a:ext cx="7772400" cy="838200"/>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7150"/>
            <a:ext cx="2133600" cy="365125"/>
          </a:xfrm>
        </p:spPr>
        <p:txBody>
          <a:bodyPr anchor="t"/>
          <a:lstStyle/>
          <a:p>
            <a:r>
              <a:rPr lang="en-US" smtClean="0">
                <a:solidFill>
                  <a:srgbClr val="FFFFFF">
                    <a:lumMod val="50000"/>
                  </a:srgbClr>
                </a:solidFill>
              </a:rPr>
              <a:t>31 July 2018</a:t>
            </a:r>
            <a:endParaRPr lang="en-US" dirty="0">
              <a:solidFill>
                <a:srgbClr val="FFFFFF">
                  <a:lumMod val="50000"/>
                </a:srgbClr>
              </a:solidFill>
            </a:endParaRPr>
          </a:p>
        </p:txBody>
      </p:sp>
      <p:pic>
        <p:nvPicPr>
          <p:cNvPr id="6" name="Picture 5" descr="covor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Tree>
    <p:extLst>
      <p:ext uri="{BB962C8B-B14F-4D97-AF65-F5344CB8AC3E}">
        <p14:creationId xmlns:p14="http://schemas.microsoft.com/office/powerpoint/2010/main" val="3400495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1">
    <p:bg>
      <p:bgPr>
        <a:solidFill>
          <a:schemeClr val="accent2"/>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1801163"/>
            <a:ext cx="2032000" cy="484837"/>
          </a:xfrm>
          <a:prstGeom prst="rect">
            <a:avLst/>
          </a:prstGeom>
        </p:spPr>
        <p:txBody>
          <a:bodyPr lIns="182880" tIns="0" rIns="91440" anchor="t" anchorCtr="0">
            <a:noAutofit/>
          </a:bodyPr>
          <a:lstStyle>
            <a:lvl1pPr marL="0" indent="0" algn="l">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spTree>
    <p:extLst>
      <p:ext uri="{BB962C8B-B14F-4D97-AF65-F5344CB8AC3E}">
        <p14:creationId xmlns:p14="http://schemas.microsoft.com/office/powerpoint/2010/main" val="12892452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2">
    <p:bg>
      <p:bgPr>
        <a:solidFill>
          <a:schemeClr val="accent3"/>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all"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2</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spTree>
    <p:extLst>
      <p:ext uri="{BB962C8B-B14F-4D97-AF65-F5344CB8AC3E}">
        <p14:creationId xmlns:p14="http://schemas.microsoft.com/office/powerpoint/2010/main" val="165618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3">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3</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solidFill>
                  <a:srgbClr val="FFFFFF">
                    <a:lumMod val="50000"/>
                  </a:srgbClr>
                </a:solidFill>
              </a:rPr>
              <a:t>31 July 2018</a:t>
            </a:r>
            <a:endParaRPr lang="en-US" dirty="0">
              <a:solidFill>
                <a:srgbClr val="FFFFFF">
                  <a:lumMod val="50000"/>
                </a:srgbClr>
              </a:solidFill>
            </a:endParaRPr>
          </a:p>
        </p:txBody>
      </p:sp>
    </p:spTree>
    <p:extLst>
      <p:ext uri="{BB962C8B-B14F-4D97-AF65-F5344CB8AC3E}">
        <p14:creationId xmlns:p14="http://schemas.microsoft.com/office/powerpoint/2010/main" val="11523680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4">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4</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spTree>
    <p:extLst>
      <p:ext uri="{BB962C8B-B14F-4D97-AF65-F5344CB8AC3E}">
        <p14:creationId xmlns:p14="http://schemas.microsoft.com/office/powerpoint/2010/main" val="8511644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5">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5</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spTree>
    <p:extLst>
      <p:ext uri="{BB962C8B-B14F-4D97-AF65-F5344CB8AC3E}">
        <p14:creationId xmlns:p14="http://schemas.microsoft.com/office/powerpoint/2010/main" val="28761538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276173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2134193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492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5457679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2-Column 2 Subhead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lang="en-US" sz="2000" b="1" kern="1200" cap="none" baseline="0" dirty="0" smtClean="0">
                <a:solidFill>
                  <a:schemeClr val="tx1">
                    <a:lumMod val="5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spcBef>
                <a:spcPts val="200"/>
              </a:spcBef>
              <a:defRPr sz="2000"/>
            </a:lvl1pPr>
            <a:lvl2pPr>
              <a:spcBef>
                <a:spcPts val="200"/>
              </a:spcBef>
              <a:defRPr sz="1800"/>
            </a:lvl2pPr>
            <a:lvl3pPr>
              <a:spcBef>
                <a:spcPts val="200"/>
              </a:spcBef>
              <a:defRPr sz="1600"/>
            </a:lvl3pPr>
            <a:lvl4pPr>
              <a:spcBef>
                <a:spcPts val="200"/>
              </a:spcBef>
              <a:defRPr sz="1400"/>
            </a:lvl4pPr>
            <a:lvl5pPr>
              <a:spcBef>
                <a:spcPts val="200"/>
              </a:spcBef>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spcBef>
                <a:spcPts val="200"/>
              </a:spcBef>
              <a:defRPr sz="2000"/>
            </a:lvl1pPr>
            <a:lvl2pPr>
              <a:spcBef>
                <a:spcPts val="200"/>
              </a:spcBef>
              <a:defRPr sz="1800"/>
            </a:lvl2pPr>
            <a:lvl3pPr>
              <a:spcBef>
                <a:spcPts val="200"/>
              </a:spcBef>
              <a:defRPr sz="1600"/>
            </a:lvl3pPr>
            <a:lvl4pPr>
              <a:spcBef>
                <a:spcPts val="200"/>
              </a:spcBef>
              <a:defRPr sz="1400"/>
            </a:lvl4pPr>
            <a:lvl5pPr>
              <a:spcBef>
                <a:spcPts val="200"/>
              </a:spcBef>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20924028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7" name="Text Placeholder 8"/>
          <p:cNvSpPr>
            <a:spLocks noGrp="1"/>
          </p:cNvSpPr>
          <p:nvPr>
            <p:ph type="body" sz="quarter" idx="13"/>
          </p:nvPr>
        </p:nvSpPr>
        <p:spPr>
          <a:xfrm>
            <a:off x="457200" y="1600200"/>
            <a:ext cx="8229600" cy="533400"/>
          </a:xfrm>
        </p:spPr>
        <p:txBody>
          <a:bodyPr>
            <a:noAutofit/>
          </a:bodyPr>
          <a:lstStyle>
            <a:lvl1pPr marL="0" indent="0">
              <a:buNone/>
              <a:defRPr sz="2400" b="1" cap="none"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9892695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1581867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8322138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PATH_Title Slide">
    <p:spTree>
      <p:nvGrpSpPr>
        <p:cNvPr id="1" name=""/>
        <p:cNvGrpSpPr/>
        <p:nvPr/>
      </p:nvGrpSpPr>
      <p:grpSpPr>
        <a:xfrm>
          <a:off x="0" y="0"/>
          <a:ext cx="0" cy="0"/>
          <a:chOff x="0" y="0"/>
          <a:chExt cx="0" cy="0"/>
        </a:xfrm>
      </p:grpSpPr>
      <p:pic>
        <p:nvPicPr>
          <p:cNvPr id="8" name="Picture 7" descr="covor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
        <p:nvSpPr>
          <p:cNvPr id="2" name="Title 1"/>
          <p:cNvSpPr>
            <a:spLocks noGrp="1"/>
          </p:cNvSpPr>
          <p:nvPr>
            <p:ph type="ctrTitle"/>
          </p:nvPr>
        </p:nvSpPr>
        <p:spPr>
          <a:xfrm>
            <a:off x="457200" y="4419600"/>
            <a:ext cx="7772400" cy="860425"/>
          </a:xfrm>
        </p:spPr>
        <p:txBody>
          <a:bodyPr/>
          <a:lstStyle>
            <a:lvl1pPr>
              <a:defRPr b="1">
                <a:solidFill>
                  <a:schemeClr val="tx1">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334000"/>
            <a:ext cx="7772400" cy="838200"/>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7150"/>
            <a:ext cx="2133600" cy="365125"/>
          </a:xfrm>
        </p:spPr>
        <p:txBody>
          <a:bodyPr anchor="t"/>
          <a:lstStyle/>
          <a:p>
            <a:r>
              <a:rPr lang="en-US" smtClean="0">
                <a:solidFill>
                  <a:srgbClr val="FFFFFF">
                    <a:lumMod val="50000"/>
                  </a:srgbClr>
                </a:solidFill>
              </a:rPr>
              <a:t>31 July 2018</a:t>
            </a:r>
            <a:endParaRPr lang="en-US" dirty="0">
              <a:solidFill>
                <a:srgbClr val="FFFFFF">
                  <a:lumMod val="50000"/>
                </a:srgbClr>
              </a:solidFill>
            </a:endParaRPr>
          </a:p>
        </p:txBody>
      </p:sp>
      <p:pic>
        <p:nvPicPr>
          <p:cNvPr id="6" name="Picture 5" descr="covor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pic>
        <p:nvPicPr>
          <p:cNvPr id="7" name="Picture 6"/>
          <p:cNvPicPr>
            <a:picLocks noChangeAspect="1"/>
          </p:cNvPicPr>
          <p:nvPr userDrawn="1"/>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4042799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TH_Section 1">
    <p:bg>
      <p:bgPr>
        <a:solidFill>
          <a:schemeClr val="accent2"/>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1801163"/>
            <a:ext cx="2032000" cy="484837"/>
          </a:xfrm>
          <a:prstGeom prst="rect">
            <a:avLst/>
          </a:prstGeom>
        </p:spPr>
        <p:txBody>
          <a:bodyPr lIns="182880" tIns="0" rIns="91440" anchor="t" anchorCtr="0">
            <a:noAutofit/>
          </a:bodyPr>
          <a:lstStyle>
            <a:lvl1pPr marL="0" indent="0" algn="l">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1</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0105046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TH_Section 2">
    <p:bg>
      <p:bgPr>
        <a:solidFill>
          <a:schemeClr val="accent3"/>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all"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2</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862944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TH_Section 3">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3</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1250041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TH_Section 4">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4</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071310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8714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TH_Section 5">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5</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34460601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TH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smtClean="0"/>
              <a:t>Click to edit Master text styles</a:t>
            </a:r>
          </a:p>
        </p:txBody>
      </p:sp>
      <p:pic>
        <p:nvPicPr>
          <p:cNvPr id="7" name="Picture 6"/>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39211435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TH_Title and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pic>
        <p:nvPicPr>
          <p:cNvPr id="7" name="Picture 6"/>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5530601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TH_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smtClean="0"/>
              <a:t>Click to edit Master text styles</a:t>
            </a:r>
          </a:p>
        </p:txBody>
      </p:sp>
      <p:pic>
        <p:nvPicPr>
          <p:cNvPr id="8" name="Picture 7"/>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3909713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_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7" name="Text Placeholder 8"/>
          <p:cNvSpPr>
            <a:spLocks noGrp="1"/>
          </p:cNvSpPr>
          <p:nvPr>
            <p:ph type="body" sz="quarter" idx="13"/>
          </p:nvPr>
        </p:nvSpPr>
        <p:spPr>
          <a:xfrm>
            <a:off x="457200" y="1600200"/>
            <a:ext cx="8229600" cy="533400"/>
          </a:xfrm>
        </p:spPr>
        <p:txBody>
          <a:bodyPr>
            <a:noAutofit/>
          </a:bodyPr>
          <a:lstStyle>
            <a:lvl1pPr marL="0" indent="0">
              <a:buNone/>
              <a:defRPr sz="2400" b="1" cap="none" baseline="0">
                <a:solidFill>
                  <a:schemeClr val="bg2"/>
                </a:solidFill>
              </a:defRPr>
            </a:lvl1pPr>
          </a:lstStyle>
          <a:p>
            <a:pPr lvl="0"/>
            <a:r>
              <a:rPr lang="en-US" smtClean="0"/>
              <a:t>Click to edit Master text styles</a:t>
            </a:r>
          </a:p>
        </p:txBody>
      </p:sp>
      <p:pic>
        <p:nvPicPr>
          <p:cNvPr id="8" name="Picture 7"/>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917043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TH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31 July 2018</a:t>
            </a:r>
            <a:endParaRPr lang="en-US" dirty="0">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pic>
        <p:nvPicPr>
          <p:cNvPr id="6" name="Picture 5"/>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02782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50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82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727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19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01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9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jpe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3.jp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AB8BE-53F7-4C8E-908C-4872A0A9384C}" type="datetimeFigureOut">
              <a:rPr lang="en-US" smtClean="0">
                <a:solidFill>
                  <a:prstClr val="black">
                    <a:tint val="75000"/>
                  </a:prstClr>
                </a:solidFill>
              </a:rPr>
              <a:pPr/>
              <a:t>10/21/2018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6744C-E6BC-4C8C-8195-469D67DE9C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5010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0" y="0"/>
            <a:ext cx="9144000" cy="914400"/>
          </a:xfrm>
          <a:prstGeom prst="rect">
            <a:avLst/>
          </a:prstGeom>
        </p:spPr>
      </p:pic>
      <p:pic>
        <p:nvPicPr>
          <p:cNvPr id="8" name="Picture 7" descr="footer.jpg"/>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0" y="5943600"/>
            <a:ext cx="9144000" cy="914400"/>
          </a:xfrm>
          <a:prstGeom prst="rect">
            <a:avLst/>
          </a:prstGeom>
        </p:spPr>
      </p:pic>
      <p:sp>
        <p:nvSpPr>
          <p:cNvPr id="2" name="Title Placeholder 1"/>
          <p:cNvSpPr>
            <a:spLocks noGrp="1"/>
          </p:cNvSpPr>
          <p:nvPr>
            <p:ph type="title"/>
          </p:nvPr>
        </p:nvSpPr>
        <p:spPr>
          <a:xfrm>
            <a:off x="457200" y="914400"/>
            <a:ext cx="8229600" cy="685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r>
              <a:rPr lang="en-US" smtClean="0">
                <a:solidFill>
                  <a:srgbClr val="FFFFFF">
                    <a:lumMod val="50000"/>
                  </a:srgbClr>
                </a:solidFill>
              </a:rPr>
              <a:t>31 July 2018</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50000"/>
                  </a:schemeClr>
                </a:solidFill>
              </a:defRPr>
            </a:lvl1p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pic>
        <p:nvPicPr>
          <p:cNvPr id="10" name="Picture 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11" name="Picture 10" descr="footer.jpg"/>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0" y="5943600"/>
            <a:ext cx="9144000" cy="914400"/>
          </a:xfrm>
          <a:prstGeom prst="rect">
            <a:avLst/>
          </a:prstGeom>
        </p:spPr>
      </p:pic>
    </p:spTree>
    <p:extLst>
      <p:ext uri="{BB962C8B-B14F-4D97-AF65-F5344CB8AC3E}">
        <p14:creationId xmlns:p14="http://schemas.microsoft.com/office/powerpoint/2010/main" val="25262717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timing>
    <p:tnLst>
      <p:par>
        <p:cTn id="1" dur="indefinite" restart="never" nodeType="tmRoot"/>
      </p:par>
    </p:tnLst>
  </p:timing>
  <p:hf sldNum="0" hdr="0" ftr="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cid:image001.png@01D4236C.0BD4C2C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4236C.0BD4C2C0" TargetMode="External"/><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cid:image001.png@01D4236C.0BD4C2C0"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cid:image001.png@01D4236C.0BD4C2C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cid:image001.png@01D4236C.0BD4C2C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cid:image001.png@01D4236C.0BD4C2C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cid:image001.png@01D4236C.0BD4C2C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cid:image001.png@01D4236C.0BD4C2C0" TargetMode="External"/><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cid:image001.png@01D4236C.0BD4C2C0"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4236C.0BD4C2C0" TargetMode="External"/><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024" y="4392295"/>
            <a:ext cx="8610600" cy="860425"/>
          </a:xfrm>
        </p:spPr>
        <p:txBody>
          <a:bodyPr>
            <a:normAutofit fontScale="90000"/>
          </a:bodyPr>
          <a:lstStyle/>
          <a:p>
            <a:pPr algn="ctr"/>
            <a:r>
              <a:rPr lang="en-GB" dirty="0">
                <a:latin typeface="Calibri" panose="020F0502020204030204" pitchFamily="34" charset="0"/>
                <a:ea typeface="Times New Roman" panose="02020603050405020304" pitchFamily="18" charset="0"/>
                <a:cs typeface="Times New Roman" panose="02020603050405020304" pitchFamily="18" charset="0"/>
              </a:rPr>
              <a:t>BLN Webinar on “</a:t>
            </a:r>
            <a:r>
              <a:rPr lang="en-GB" i="1" dirty="0">
                <a:latin typeface="Calibri" panose="020F0502020204030204" pitchFamily="34" charset="0"/>
                <a:ea typeface="Times New Roman" panose="02020603050405020304" pitchFamily="18" charset="0"/>
                <a:cs typeface="Times New Roman" panose="02020603050405020304" pitchFamily="18" charset="0"/>
              </a:rPr>
              <a:t>Piloting the </a:t>
            </a:r>
            <a:r>
              <a:rPr lang="en-GB" i="1" dirty="0" smtClean="0">
                <a:latin typeface="Calibri" panose="020F0502020204030204" pitchFamily="34" charset="0"/>
                <a:ea typeface="Times New Roman" panose="02020603050405020304" pitchFamily="18" charset="0"/>
                <a:cs typeface="Times New Roman" panose="02020603050405020304" pitchFamily="18" charset="0"/>
              </a:rPr>
              <a:t>E-Tracker </a:t>
            </a:r>
            <a:r>
              <a:rPr lang="en-GB" i="1" dirty="0">
                <a:latin typeface="Calibri" panose="020F0502020204030204" pitchFamily="34" charset="0"/>
                <a:ea typeface="Times New Roman" panose="02020603050405020304" pitchFamily="18" charset="0"/>
                <a:cs typeface="Times New Roman" panose="02020603050405020304" pitchFamily="18" charset="0"/>
              </a:rPr>
              <a:t>App in DHIS2 in </a:t>
            </a:r>
            <a:br>
              <a:rPr lang="en-GB" i="1" dirty="0">
                <a:latin typeface="Calibri" panose="020F0502020204030204" pitchFamily="34" charset="0"/>
                <a:ea typeface="Times New Roman" panose="02020603050405020304" pitchFamily="18" charset="0"/>
                <a:cs typeface="Times New Roman" panose="02020603050405020304" pitchFamily="18" charset="0"/>
              </a:rPr>
            </a:br>
            <a:r>
              <a:rPr lang="en-GB" i="1" dirty="0">
                <a:latin typeface="Calibri" panose="020F0502020204030204" pitchFamily="34" charset="0"/>
                <a:ea typeface="Times New Roman" panose="02020603050405020304" pitchFamily="18" charset="0"/>
                <a:cs typeface="Times New Roman" panose="02020603050405020304" pitchFamily="18" charset="0"/>
              </a:rPr>
              <a:t>The Gambia</a:t>
            </a:r>
            <a:r>
              <a:rPr lang="en-ZA" dirty="0">
                <a:latin typeface="Calibri" panose="020F0502020204030204" pitchFamily="34" charset="0"/>
                <a:ea typeface="Times New Roman" panose="02020603050405020304" pitchFamily="18" charset="0"/>
                <a:cs typeface="Times New Roman" panose="02020603050405020304" pitchFamily="18" charset="0"/>
              </a:rPr>
              <a:t>”</a:t>
            </a:r>
            <a:endParaRPr lang="en-US" b="0" dirty="0"/>
          </a:p>
        </p:txBody>
      </p:sp>
      <p:sp>
        <p:nvSpPr>
          <p:cNvPr id="3" name="Subtitle 2"/>
          <p:cNvSpPr>
            <a:spLocks noGrp="1"/>
          </p:cNvSpPr>
          <p:nvPr>
            <p:ph type="subTitle" idx="1"/>
          </p:nvPr>
        </p:nvSpPr>
        <p:spPr>
          <a:xfrm>
            <a:off x="228600" y="5334000"/>
            <a:ext cx="8915400" cy="1073150"/>
          </a:xfrm>
        </p:spPr>
        <p:txBody>
          <a:bodyPr>
            <a:noAutofit/>
          </a:bodyPr>
          <a:lstStyle/>
          <a:p>
            <a:r>
              <a:rPr lang="en-US" sz="2000" b="1" dirty="0" smtClean="0"/>
              <a:t>Speaker</a:t>
            </a:r>
            <a:r>
              <a:rPr lang="en-US" sz="2000" b="1" dirty="0"/>
              <a:t>:  Mr. Mbye Njie, EPI, Ministry of Health and Social Welfare, 		 </a:t>
            </a:r>
            <a:r>
              <a:rPr lang="en-US" sz="2000" b="1" dirty="0" smtClean="0"/>
              <a:t>   The </a:t>
            </a:r>
            <a:r>
              <a:rPr lang="en-US" sz="2000" b="1" dirty="0"/>
              <a:t>Gambia</a:t>
            </a:r>
            <a:r>
              <a:rPr lang="en-GB" sz="2000" dirty="0"/>
              <a:t> </a:t>
            </a:r>
            <a:r>
              <a:rPr lang="en-US" sz="2000" dirty="0"/>
              <a:t>	</a:t>
            </a:r>
            <a:endParaRPr lang="en-US" sz="2000" dirty="0" smtClean="0"/>
          </a:p>
          <a:p>
            <a:r>
              <a:rPr lang="en-US" sz="2000" b="1" dirty="0" smtClean="0"/>
              <a:t>Host:	     Catherine Muyawala</a:t>
            </a:r>
            <a:r>
              <a:rPr lang="en-US" sz="2000" b="1" smtClean="0"/>
              <a:t>, Community Coordinator, BLN </a:t>
            </a:r>
            <a:r>
              <a:rPr lang="en-US" sz="2000" b="1" dirty="0" smtClean="0"/>
              <a:t>	</a:t>
            </a:r>
            <a:r>
              <a:rPr lang="en-US" sz="2000" dirty="0" smtClean="0"/>
              <a:t>			</a:t>
            </a:r>
          </a:p>
        </p:txBody>
      </p:sp>
      <p:sp>
        <p:nvSpPr>
          <p:cNvPr id="4" name="Date Placeholder 3"/>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6" name="Picture 5" descr="cid:image007.png@01D41761.A07B2A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1710242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358"/>
            <a:ext cx="8229600" cy="838200"/>
          </a:xfrm>
        </p:spPr>
        <p:txBody>
          <a:bodyPr>
            <a:normAutofit/>
          </a:bodyPr>
          <a:lstStyle/>
          <a:p>
            <a:r>
              <a:rPr lang="en-US" sz="3200" b="1" dirty="0"/>
              <a:t>Introducing </a:t>
            </a:r>
            <a:r>
              <a:rPr lang="en-US" sz="3200" b="1" dirty="0" smtClean="0"/>
              <a:t>the Topic: What you will learn</a:t>
            </a:r>
            <a:endParaRPr lang="en-US" sz="3200" dirty="0"/>
          </a:p>
        </p:txBody>
      </p:sp>
      <p:sp>
        <p:nvSpPr>
          <p:cNvPr id="3" name="Content Placeholder 2"/>
          <p:cNvSpPr>
            <a:spLocks noGrp="1"/>
          </p:cNvSpPr>
          <p:nvPr>
            <p:ph idx="1"/>
          </p:nvPr>
        </p:nvSpPr>
        <p:spPr>
          <a:xfrm>
            <a:off x="0" y="1219200"/>
            <a:ext cx="8991600" cy="5137150"/>
          </a:xfrm>
        </p:spPr>
        <p:txBody>
          <a:bodyPr>
            <a:normAutofit/>
          </a:bodyPr>
          <a:lstStyle/>
          <a:p>
            <a:pPr algn="just">
              <a:buFont typeface="Wingdings" panose="05000000000000000000" pitchFamily="2" charset="2"/>
              <a:buChar char="q"/>
            </a:pPr>
            <a:r>
              <a:rPr lang="en-US" dirty="0">
                <a:solidFill>
                  <a:schemeClr val="tx1">
                    <a:lumMod val="50000"/>
                  </a:schemeClr>
                </a:solidFill>
              </a:rPr>
              <a:t>In this webinar, the speaker will share:</a:t>
            </a:r>
          </a:p>
          <a:p>
            <a:pPr lvl="1" algn="just">
              <a:buFont typeface="Wingdings" panose="05000000000000000000" pitchFamily="2" charset="2"/>
              <a:buChar char="q"/>
            </a:pPr>
            <a:r>
              <a:rPr lang="en-US" sz="2400" dirty="0">
                <a:solidFill>
                  <a:schemeClr val="tx1">
                    <a:lumMod val="50000"/>
                  </a:schemeClr>
                </a:solidFill>
              </a:rPr>
              <a:t>  Gambia’s experience with piloting the e-Tracker App in the   </a:t>
            </a:r>
          </a:p>
          <a:p>
            <a:pPr marL="457200" lvl="1" indent="0" algn="just">
              <a:buNone/>
            </a:pPr>
            <a:r>
              <a:rPr lang="en-US" sz="2400" dirty="0">
                <a:solidFill>
                  <a:schemeClr val="tx1">
                    <a:lumMod val="50000"/>
                  </a:schemeClr>
                </a:solidFill>
              </a:rPr>
              <a:t>     DHIS2 </a:t>
            </a:r>
          </a:p>
          <a:p>
            <a:pPr lvl="1" algn="just">
              <a:buFont typeface="Wingdings" panose="05000000000000000000" pitchFamily="2" charset="2"/>
              <a:buChar char="q"/>
            </a:pPr>
            <a:r>
              <a:rPr lang="en-US" sz="2400" dirty="0">
                <a:solidFill>
                  <a:schemeClr val="tx1">
                    <a:lumMod val="50000"/>
                  </a:schemeClr>
                </a:solidFill>
              </a:rPr>
              <a:t>  Highlights of the process, software applications,  </a:t>
            </a:r>
          </a:p>
          <a:p>
            <a:pPr marL="457200" lvl="1" indent="0" algn="just">
              <a:buNone/>
            </a:pPr>
            <a:r>
              <a:rPr lang="en-US" sz="2400" dirty="0">
                <a:solidFill>
                  <a:schemeClr val="tx1">
                    <a:lumMod val="50000"/>
                  </a:schemeClr>
                </a:solidFill>
              </a:rPr>
              <a:t>     accomplishments, challenges and lessons learned</a:t>
            </a:r>
          </a:p>
          <a:p>
            <a:pPr lvl="1" algn="just">
              <a:buFont typeface="Wingdings" panose="05000000000000000000" pitchFamily="2" charset="2"/>
              <a:buChar char="q"/>
            </a:pPr>
            <a:r>
              <a:rPr lang="en-US" sz="2400" dirty="0">
                <a:solidFill>
                  <a:schemeClr val="tx1">
                    <a:lumMod val="50000"/>
                  </a:schemeClr>
                </a:solidFill>
              </a:rPr>
              <a:t>  Findings and recommendations from the final evaluation </a:t>
            </a:r>
          </a:p>
          <a:p>
            <a:pPr marL="457200" lvl="1" indent="0" algn="just">
              <a:buNone/>
            </a:pPr>
            <a:endParaRPr lang="en-US" dirty="0" smtClean="0">
              <a:effectLst>
                <a:outerShdw blurRad="38100" dist="38100" dir="2700000" algn="tl">
                  <a:srgbClr val="000000">
                    <a:alpha val="43137"/>
                  </a:srgbClr>
                </a:outerShdw>
              </a:effectLst>
            </a:endParaRPr>
          </a:p>
          <a:p>
            <a:pPr algn="just">
              <a:buFont typeface="Wingdings" panose="05000000000000000000" pitchFamily="2" charset="2"/>
              <a:buChar char="q"/>
            </a:pPr>
            <a:r>
              <a:rPr lang="en-US" dirty="0" smtClean="0"/>
              <a:t>This </a:t>
            </a:r>
            <a:r>
              <a:rPr lang="en-US" dirty="0"/>
              <a:t>webinar will be of interest to Data Management Specialists, EPI Managers, Health Management Information System (HMIS) Specialists and other health care specialists committed to improving data collection, quality and use across the health system. </a:t>
            </a:r>
          </a:p>
        </p:txBody>
      </p:sp>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7" name="Picture 6" descr="cid:image007.png@01D41761.A07B2A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292925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Thank you &amp; connect with us!</a:t>
            </a:r>
          </a:p>
        </p:txBody>
      </p:sp>
      <p:pic>
        <p:nvPicPr>
          <p:cNvPr id="6" name="Content Placeholder 5"/>
          <p:cNvPicPr>
            <a:picLocks noGrp="1" noChangeAspect="1"/>
          </p:cNvPicPr>
          <p:nvPr>
            <p:ph idx="1"/>
          </p:nvPr>
        </p:nvPicPr>
        <p:blipFill>
          <a:blip r:embed="rId3"/>
          <a:stretch>
            <a:fillRect/>
          </a:stretch>
        </p:blipFill>
        <p:spPr>
          <a:xfrm>
            <a:off x="304800" y="1752600"/>
            <a:ext cx="8602824" cy="4527550"/>
          </a:xfrm>
          <a:prstGeom prst="rect">
            <a:avLst/>
          </a:prstGeom>
        </p:spPr>
      </p:pic>
      <p:sp>
        <p:nvSpPr>
          <p:cNvPr id="3" name="Date Placeholder 2"/>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7" name="Picture 6" descr="cid:image007.png@01D41761.A07B2AC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205353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sz="4400" b="1" dirty="0"/>
              <a:t>Thank you</a:t>
            </a:r>
            <a:r>
              <a:rPr lang="en-CA" sz="4400" dirty="0">
                <a:solidFill>
                  <a:srgbClr val="002060"/>
                </a:solidFill>
              </a:rPr>
              <a:t/>
            </a:r>
            <a:br>
              <a:rPr lang="en-CA" sz="4400" dirty="0">
                <a:solidFill>
                  <a:srgbClr val="002060"/>
                </a:solidFill>
              </a:rPr>
            </a:br>
            <a:endParaRPr lang="en-US" sz="4400" dirty="0">
              <a:solidFill>
                <a:srgbClr val="002060"/>
              </a:solidFill>
            </a:endParaRPr>
          </a:p>
        </p:txBody>
      </p:sp>
      <p:sp>
        <p:nvSpPr>
          <p:cNvPr id="4" name="Date Placeholder 3"/>
          <p:cNvSpPr>
            <a:spLocks noGrp="1"/>
          </p:cNvSpPr>
          <p:nvPr>
            <p:ph type="dt" sz="half" idx="10"/>
          </p:nvPr>
        </p:nvSpPr>
        <p:spPr/>
        <p:txBody>
          <a:bodyPr/>
          <a:lstStyle/>
          <a:p>
            <a:r>
              <a:rPr lang="en-US" dirty="0" smtClean="0"/>
              <a:t>17October 2018</a:t>
            </a:r>
            <a:endParaRPr lang="en-US" dirty="0"/>
          </a:p>
        </p:txBody>
      </p:sp>
      <p:pic>
        <p:nvPicPr>
          <p:cNvPr id="5" name="Picture 4" descr="cid:image007.png@01D41761.A07B2A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1950991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42992"/>
            <a:ext cx="6858000" cy="866971"/>
          </a:xfrm>
        </p:spPr>
        <p:txBody>
          <a:bodyPr>
            <a:normAutofit fontScale="90000"/>
          </a:bodyPr>
          <a:lstStyle/>
          <a:p>
            <a:pPr algn="ctr"/>
            <a:r>
              <a:rPr lang="en-US" dirty="0" smtClean="0"/>
              <a:t>Piloting the E-Tracker App in DHIS2 in The Gambia</a:t>
            </a:r>
            <a:endParaRPr lang="en-US" dirty="0"/>
          </a:p>
        </p:txBody>
      </p:sp>
      <p:sp>
        <p:nvSpPr>
          <p:cNvPr id="3" name="Subtitle 2"/>
          <p:cNvSpPr>
            <a:spLocks noGrp="1"/>
          </p:cNvSpPr>
          <p:nvPr>
            <p:ph type="subTitle" idx="1"/>
          </p:nvPr>
        </p:nvSpPr>
        <p:spPr>
          <a:xfrm>
            <a:off x="1143000" y="4229100"/>
            <a:ext cx="6858000" cy="1760220"/>
          </a:xfrm>
        </p:spPr>
        <p:txBody>
          <a:bodyPr>
            <a:normAutofit/>
          </a:bodyPr>
          <a:lstStyle/>
          <a:p>
            <a:r>
              <a:rPr lang="en-US" sz="3200" dirty="0" smtClean="0"/>
              <a:t>Mbye Njie</a:t>
            </a:r>
          </a:p>
          <a:p>
            <a:r>
              <a:rPr lang="en-US" sz="3200" dirty="0" smtClean="0"/>
              <a:t>Senior Surveillance Officer</a:t>
            </a:r>
          </a:p>
          <a:p>
            <a:r>
              <a:rPr lang="en-US" sz="3200" dirty="0" smtClean="0"/>
              <a:t>Expanded Program on Immunization</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016" y="347888"/>
            <a:ext cx="3335056" cy="225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96916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US" dirty="0"/>
          </a:p>
        </p:txBody>
      </p:sp>
      <p:sp>
        <p:nvSpPr>
          <p:cNvPr id="3" name="Content Placeholder 2"/>
          <p:cNvSpPr>
            <a:spLocks noGrp="1"/>
          </p:cNvSpPr>
          <p:nvPr>
            <p:ph idx="1"/>
          </p:nvPr>
        </p:nvSpPr>
        <p:spPr/>
        <p:txBody>
          <a:bodyPr>
            <a:normAutofit lnSpcReduction="10000"/>
          </a:bodyPr>
          <a:lstStyle/>
          <a:p>
            <a:r>
              <a:rPr lang="en-GB" dirty="0" smtClean="0"/>
              <a:t>Objectives</a:t>
            </a:r>
          </a:p>
          <a:p>
            <a:r>
              <a:rPr lang="en-GB" dirty="0" smtClean="0"/>
              <a:t>Background information of The Gambia</a:t>
            </a:r>
          </a:p>
          <a:p>
            <a:r>
              <a:rPr lang="en-GB" dirty="0" smtClean="0"/>
              <a:t>The process of the Pilot</a:t>
            </a:r>
          </a:p>
          <a:p>
            <a:r>
              <a:rPr lang="en-GB" dirty="0" smtClean="0"/>
              <a:t>The Application</a:t>
            </a:r>
          </a:p>
          <a:p>
            <a:r>
              <a:rPr lang="en-GB" dirty="0" smtClean="0"/>
              <a:t>Accomplishments </a:t>
            </a:r>
          </a:p>
          <a:p>
            <a:r>
              <a:rPr lang="en-GB" dirty="0" smtClean="0"/>
              <a:t>Challenges</a:t>
            </a:r>
          </a:p>
          <a:p>
            <a:r>
              <a:rPr lang="en-GB" dirty="0" smtClean="0"/>
              <a:t>Lessons Learnt </a:t>
            </a:r>
          </a:p>
          <a:p>
            <a:r>
              <a:rPr lang="en-GB" dirty="0" smtClean="0"/>
              <a:t>Evaluation findings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739" y="126138"/>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892844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Understand the process Gambia took in piloting </a:t>
            </a:r>
            <a:r>
              <a:rPr lang="en-US" dirty="0" smtClean="0"/>
              <a:t>E-Tracker</a:t>
            </a:r>
            <a:endParaRPr lang="en-US" dirty="0"/>
          </a:p>
          <a:p>
            <a:pPr lvl="0"/>
            <a:r>
              <a:rPr lang="en-US" dirty="0" smtClean="0"/>
              <a:t>Have an insight of the </a:t>
            </a:r>
            <a:r>
              <a:rPr lang="en-US" dirty="0"/>
              <a:t>application /software the Gambia is using</a:t>
            </a:r>
          </a:p>
          <a:p>
            <a:pPr lvl="0"/>
            <a:r>
              <a:rPr lang="en-US" dirty="0" smtClean="0"/>
              <a:t>Understand the lessons learnt, challenges and recommendation  </a:t>
            </a:r>
            <a:r>
              <a:rPr lang="en-US" dirty="0"/>
              <a:t>of </a:t>
            </a:r>
            <a:r>
              <a:rPr lang="en-US" dirty="0" smtClean="0"/>
              <a:t>the E-Tracker Pilot</a:t>
            </a:r>
            <a:endParaRPr lang="en-US" dirty="0"/>
          </a:p>
          <a:p>
            <a:r>
              <a:rPr lang="en-GB" dirty="0" smtClean="0"/>
              <a:t>Share the findings of the final evaluation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782" y="76034"/>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225570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24"/>
            <a:ext cx="8643998" cy="714380"/>
          </a:xfrm>
        </p:spPr>
        <p:txBody>
          <a:bodyPr>
            <a:normAutofit fontScale="90000"/>
          </a:bodyPr>
          <a:lstStyle/>
          <a:p>
            <a:pPr algn="l"/>
            <a:r>
              <a:rPr lang="en-GB" sz="3600" dirty="0" smtClean="0"/>
              <a:t>Map of The Gambia Showing Health         </a:t>
            </a:r>
            <a:br>
              <a:rPr lang="en-GB" sz="3600" dirty="0" smtClean="0"/>
            </a:br>
            <a:r>
              <a:rPr lang="en-GB" sz="3600" dirty="0" smtClean="0"/>
              <a:t>Regions</a:t>
            </a:r>
            <a:endParaRPr lang="en-US" sz="3600" dirty="0"/>
          </a:p>
        </p:txBody>
      </p:sp>
      <p:sp>
        <p:nvSpPr>
          <p:cNvPr id="4" name="Slide Number Placeholder 3"/>
          <p:cNvSpPr>
            <a:spLocks noGrp="1"/>
          </p:cNvSpPr>
          <p:nvPr>
            <p:ph type="sldNum" sz="quarter" idx="12"/>
          </p:nvPr>
        </p:nvSpPr>
        <p:spPr/>
        <p:txBody>
          <a:bodyPr/>
          <a:lstStyle/>
          <a:p>
            <a:fld id="{B875BD32-8B02-4DA5-9611-0914607D57F9}" type="slidenum">
              <a:rPr lang="en-US" smtClean="0">
                <a:solidFill>
                  <a:prstClr val="black">
                    <a:tint val="75000"/>
                  </a:prstClr>
                </a:solidFill>
              </a:rPr>
              <a:pPr/>
              <a:t>16</a:t>
            </a:fld>
            <a:endParaRPr lang="en-US">
              <a:solidFill>
                <a:prstClr val="black">
                  <a:tint val="75000"/>
                </a:prstClr>
              </a:solidFill>
            </a:endParaRP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t="4317" b="17639"/>
          <a:stretch>
            <a:fillRect/>
          </a:stretch>
        </p:blipFill>
        <p:spPr bwMode="auto">
          <a:xfrm>
            <a:off x="142844" y="1285860"/>
            <a:ext cx="9001156" cy="5267340"/>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750" y="78494"/>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3803674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225" y="32701"/>
            <a:ext cx="1171775"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642918"/>
          </a:xfrm>
        </p:spPr>
        <p:txBody>
          <a:bodyPr>
            <a:normAutofit fontScale="90000"/>
          </a:bodyPr>
          <a:lstStyle/>
          <a:p>
            <a:r>
              <a:rPr lang="en-GB" dirty="0" smtClean="0"/>
              <a:t>Demographic Information</a:t>
            </a:r>
            <a:endParaRPr lang="en-US" dirty="0"/>
          </a:p>
        </p:txBody>
      </p:sp>
      <p:graphicFrame>
        <p:nvGraphicFramePr>
          <p:cNvPr id="4" name="Content Placeholder 3"/>
          <p:cNvGraphicFramePr>
            <a:graphicFrameLocks noGrp="1"/>
          </p:cNvGraphicFramePr>
          <p:nvPr>
            <p:ph idx="1"/>
          </p:nvPr>
        </p:nvGraphicFramePr>
        <p:xfrm>
          <a:off x="142840" y="571482"/>
          <a:ext cx="9001160" cy="6314526"/>
        </p:xfrm>
        <a:graphic>
          <a:graphicData uri="http://schemas.openxmlformats.org/drawingml/2006/table">
            <a:tbl>
              <a:tblPr firstRow="1" bandRow="1">
                <a:tableStyleId>{D7AC3CCA-C797-4891-BE02-D94E43425B78}</a:tableStyleId>
              </a:tblPr>
              <a:tblGrid>
                <a:gridCol w="1125145">
                  <a:extLst>
                    <a:ext uri="{9D8B030D-6E8A-4147-A177-3AD203B41FA5}">
                      <a16:colId xmlns:a16="http://schemas.microsoft.com/office/drawing/2014/main" val="20000"/>
                    </a:ext>
                  </a:extLst>
                </a:gridCol>
                <a:gridCol w="1125145">
                  <a:extLst>
                    <a:ext uri="{9D8B030D-6E8A-4147-A177-3AD203B41FA5}">
                      <a16:colId xmlns:a16="http://schemas.microsoft.com/office/drawing/2014/main" val="20001"/>
                    </a:ext>
                  </a:extLst>
                </a:gridCol>
                <a:gridCol w="1125145">
                  <a:extLst>
                    <a:ext uri="{9D8B030D-6E8A-4147-A177-3AD203B41FA5}">
                      <a16:colId xmlns:a16="http://schemas.microsoft.com/office/drawing/2014/main" val="20002"/>
                    </a:ext>
                  </a:extLst>
                </a:gridCol>
                <a:gridCol w="1125145">
                  <a:extLst>
                    <a:ext uri="{9D8B030D-6E8A-4147-A177-3AD203B41FA5}">
                      <a16:colId xmlns:a16="http://schemas.microsoft.com/office/drawing/2014/main" val="20003"/>
                    </a:ext>
                  </a:extLst>
                </a:gridCol>
                <a:gridCol w="1125145">
                  <a:extLst>
                    <a:ext uri="{9D8B030D-6E8A-4147-A177-3AD203B41FA5}">
                      <a16:colId xmlns:a16="http://schemas.microsoft.com/office/drawing/2014/main" val="20004"/>
                    </a:ext>
                  </a:extLst>
                </a:gridCol>
                <a:gridCol w="1125145">
                  <a:extLst>
                    <a:ext uri="{9D8B030D-6E8A-4147-A177-3AD203B41FA5}">
                      <a16:colId xmlns:a16="http://schemas.microsoft.com/office/drawing/2014/main" val="20005"/>
                    </a:ext>
                  </a:extLst>
                </a:gridCol>
                <a:gridCol w="1125145">
                  <a:extLst>
                    <a:ext uri="{9D8B030D-6E8A-4147-A177-3AD203B41FA5}">
                      <a16:colId xmlns:a16="http://schemas.microsoft.com/office/drawing/2014/main" val="20006"/>
                    </a:ext>
                  </a:extLst>
                </a:gridCol>
                <a:gridCol w="1125145">
                  <a:extLst>
                    <a:ext uri="{9D8B030D-6E8A-4147-A177-3AD203B41FA5}">
                      <a16:colId xmlns:a16="http://schemas.microsoft.com/office/drawing/2014/main" val="20007"/>
                    </a:ext>
                  </a:extLst>
                </a:gridCol>
              </a:tblGrid>
              <a:tr h="662970">
                <a:tc>
                  <a:txBody>
                    <a:bodyPr/>
                    <a:lstStyle/>
                    <a:p>
                      <a:pPr algn="ctr" fontAlgn="b"/>
                      <a:r>
                        <a:rPr lang="en-US" sz="1800" u="none" strike="noStrike" dirty="0" smtClean="0"/>
                        <a:t>Regions</a:t>
                      </a:r>
                      <a:endParaRPr lang="en-US" sz="1800" b="0" i="0" u="none" strike="noStrike" dirty="0">
                        <a:solidFill>
                          <a:srgbClr val="000000"/>
                        </a:solidFill>
                        <a:latin typeface="Calibri"/>
                      </a:endParaRPr>
                    </a:p>
                  </a:txBody>
                  <a:tcPr marL="7620" marR="7620" marT="7620" marB="0" anchor="b"/>
                </a:tc>
                <a:tc>
                  <a:txBody>
                    <a:bodyPr/>
                    <a:lstStyle/>
                    <a:p>
                      <a:pPr algn="ctr" fontAlgn="b"/>
                      <a:r>
                        <a:rPr lang="en-US" sz="1800" u="none" strike="noStrike" dirty="0" smtClean="0"/>
                        <a:t>Total Population</a:t>
                      </a:r>
                      <a:endParaRPr lang="en-US" sz="1800" b="0" i="0" u="none" strike="noStrike" dirty="0">
                        <a:solidFill>
                          <a:srgbClr val="000000"/>
                        </a:solidFill>
                        <a:latin typeface="Calibri"/>
                      </a:endParaRPr>
                    </a:p>
                  </a:txBody>
                  <a:tcPr marL="7620" marR="7620" marT="7620" marB="0" anchor="b"/>
                </a:tc>
                <a:tc>
                  <a:txBody>
                    <a:bodyPr/>
                    <a:lstStyle/>
                    <a:p>
                      <a:pPr algn="ctr" fontAlgn="b"/>
                      <a:r>
                        <a:rPr lang="en-US" sz="1800" u="none" strike="noStrike"/>
                        <a:t>LiveBirths</a:t>
                      </a:r>
                      <a:endParaRPr lang="en-US" sz="1800" b="0" i="0" u="none" strike="noStrike">
                        <a:solidFill>
                          <a:srgbClr val="000000"/>
                        </a:solidFill>
                        <a:latin typeface="Calibri"/>
                      </a:endParaRPr>
                    </a:p>
                  </a:txBody>
                  <a:tcPr marL="7620" marR="7620" marT="7620" marB="0" anchor="b"/>
                </a:tc>
                <a:tc>
                  <a:txBody>
                    <a:bodyPr/>
                    <a:lstStyle/>
                    <a:p>
                      <a:pPr algn="ctr" fontAlgn="b"/>
                      <a:r>
                        <a:rPr lang="en-US" sz="1800" u="none" strike="noStrike" dirty="0" smtClean="0"/>
                        <a:t>Surviving Infants</a:t>
                      </a:r>
                      <a:endParaRPr lang="en-US" sz="1800" b="0" i="0" u="none" strike="noStrike" dirty="0">
                        <a:solidFill>
                          <a:srgbClr val="000000"/>
                        </a:solidFill>
                        <a:latin typeface="Calibri"/>
                      </a:endParaRPr>
                    </a:p>
                  </a:txBody>
                  <a:tcPr marL="7620" marR="7620" marT="7620" marB="0" anchor="b"/>
                </a:tc>
                <a:tc>
                  <a:txBody>
                    <a:bodyPr/>
                    <a:lstStyle/>
                    <a:p>
                      <a:pPr algn="ctr" fontAlgn="b"/>
                      <a:r>
                        <a:rPr lang="en-US" sz="1800" u="none" strike="noStrike" dirty="0" smtClean="0"/>
                        <a:t>Under 15 Pop</a:t>
                      </a:r>
                      <a:endParaRPr lang="en-US" sz="1800" b="0" i="0" u="none" strike="noStrike" dirty="0">
                        <a:solidFill>
                          <a:srgbClr val="000000"/>
                        </a:solidFill>
                        <a:latin typeface="Calibri"/>
                      </a:endParaRPr>
                    </a:p>
                  </a:txBody>
                  <a:tcPr marL="7620" marR="7620" marT="7620" marB="0" anchor="b"/>
                </a:tc>
                <a:tc>
                  <a:txBody>
                    <a:bodyPr/>
                    <a:lstStyle/>
                    <a:p>
                      <a:pPr algn="ctr" fontAlgn="b"/>
                      <a:r>
                        <a:rPr lang="en-US" sz="1800" u="none" strike="noStrike" dirty="0" smtClean="0"/>
                        <a:t>Under 5 Pop</a:t>
                      </a:r>
                      <a:endParaRPr lang="en-US" sz="1800" b="0" i="0" u="none" strike="noStrike" dirty="0">
                        <a:solidFill>
                          <a:srgbClr val="000000"/>
                        </a:solidFill>
                        <a:latin typeface="Calibri"/>
                      </a:endParaRPr>
                    </a:p>
                  </a:txBody>
                  <a:tcPr marL="7620" marR="7620" marT="7620" marB="0" anchor="b"/>
                </a:tc>
                <a:tc>
                  <a:txBody>
                    <a:bodyPr/>
                    <a:lstStyle/>
                    <a:p>
                      <a:pPr algn="ctr" fontAlgn="b"/>
                      <a:r>
                        <a:rPr lang="en-US" sz="1800" u="none" strike="noStrike" dirty="0" smtClean="0"/>
                        <a:t>Pregnant Women</a:t>
                      </a:r>
                      <a:endParaRPr lang="en-US" sz="1800" b="0" i="0" u="none" strike="noStrike" dirty="0">
                        <a:solidFill>
                          <a:srgbClr val="000000"/>
                        </a:solidFill>
                        <a:latin typeface="Calibri"/>
                      </a:endParaRPr>
                    </a:p>
                  </a:txBody>
                  <a:tcPr marL="7620" marR="7620" marT="7620" marB="0" anchor="b"/>
                </a:tc>
                <a:tc>
                  <a:txBody>
                    <a:bodyPr/>
                    <a:lstStyle/>
                    <a:p>
                      <a:pPr algn="ctr" fontAlgn="b"/>
                      <a:r>
                        <a:rPr lang="en-US" sz="1800" u="none" strike="noStrike" dirty="0" smtClean="0"/>
                        <a:t>CBA Women</a:t>
                      </a:r>
                      <a:endParaRPr lang="en-US" sz="1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0"/>
                  </a:ext>
                </a:extLst>
              </a:tr>
              <a:tr h="821245">
                <a:tc>
                  <a:txBody>
                    <a:bodyPr/>
                    <a:lstStyle/>
                    <a:p>
                      <a:pPr algn="l" fontAlgn="b"/>
                      <a:r>
                        <a:rPr lang="en-US" sz="1800" u="none" strike="noStrike" dirty="0"/>
                        <a:t>Western </a:t>
                      </a:r>
                      <a:r>
                        <a:rPr lang="en-US" sz="1800" u="none" strike="noStrike" dirty="0" smtClean="0"/>
                        <a:t>Health Region 1</a:t>
                      </a:r>
                      <a:endParaRPr lang="en-US" sz="1800" b="0" i="0" u="none" strike="noStrike" dirty="0">
                        <a:solidFill>
                          <a:srgbClr val="000000"/>
                        </a:solidFill>
                        <a:latin typeface="Calibri"/>
                      </a:endParaRPr>
                    </a:p>
                  </a:txBody>
                  <a:tcPr marL="7620" marR="7620" marT="7620" marB="0" anchor="b"/>
                </a:tc>
                <a:tc>
                  <a:txBody>
                    <a:bodyPr/>
                    <a:lstStyle/>
                    <a:p>
                      <a:pPr algn="r" fontAlgn="b"/>
                      <a:r>
                        <a:rPr lang="en-US" sz="1800" u="none" strike="noStrike"/>
                        <a:t>812395</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32479</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30179</a:t>
                      </a:r>
                      <a:endParaRPr lang="en-US" sz="1800" b="0" i="0" u="none" strike="noStrike" dirty="0">
                        <a:solidFill>
                          <a:srgbClr val="000000"/>
                        </a:solidFill>
                        <a:latin typeface="Calibri"/>
                      </a:endParaRPr>
                    </a:p>
                  </a:txBody>
                  <a:tcPr marL="7620" marR="7620" marT="7620" marB="0" anchor="b"/>
                </a:tc>
                <a:tc>
                  <a:txBody>
                    <a:bodyPr/>
                    <a:lstStyle/>
                    <a:p>
                      <a:pPr algn="r" fontAlgn="b"/>
                      <a:r>
                        <a:rPr lang="en-US" sz="1800" u="none" strike="noStrike"/>
                        <a:t>365578</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194975</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32479</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178,727</a:t>
                      </a:r>
                      <a:endParaRPr lang="en-US" sz="1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1"/>
                  </a:ext>
                </a:extLst>
              </a:tr>
              <a:tr h="821245">
                <a:tc>
                  <a:txBody>
                    <a:bodyPr/>
                    <a:lstStyle/>
                    <a:p>
                      <a:pPr algn="l" fontAlgn="b"/>
                      <a:r>
                        <a:rPr lang="en-US" sz="1800" u="none" strike="noStrike" dirty="0"/>
                        <a:t>Western </a:t>
                      </a:r>
                      <a:r>
                        <a:rPr lang="en-US" sz="1800" u="none" strike="noStrike" dirty="0" smtClean="0"/>
                        <a:t>Health Region </a:t>
                      </a:r>
                      <a:r>
                        <a:rPr lang="en-US" sz="1800" u="none" strike="noStrike" dirty="0"/>
                        <a:t>2</a:t>
                      </a:r>
                      <a:endParaRPr lang="en-US" sz="1800" b="0" i="0" u="none" strike="noStrike" dirty="0">
                        <a:solidFill>
                          <a:srgbClr val="000000"/>
                        </a:solidFill>
                        <a:latin typeface="Calibri"/>
                      </a:endParaRPr>
                    </a:p>
                  </a:txBody>
                  <a:tcPr marL="7620" marR="7620" marT="7620" marB="0" anchor="b"/>
                </a:tc>
                <a:tc>
                  <a:txBody>
                    <a:bodyPr/>
                    <a:lstStyle/>
                    <a:p>
                      <a:pPr algn="r" fontAlgn="b"/>
                      <a:r>
                        <a:rPr lang="en-US" sz="1800" u="none" strike="noStrike"/>
                        <a:t>345506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14256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13392</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155478</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82921</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14256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76,011</a:t>
                      </a:r>
                      <a:endParaRPr lang="en-US" sz="1800" b="0" i="0" u="none" strike="noStrike">
                        <a:solidFill>
                          <a:srgbClr val="000000"/>
                        </a:solidFill>
                        <a:latin typeface="Calibri"/>
                      </a:endParaRPr>
                    </a:p>
                  </a:txBody>
                  <a:tcPr marL="7620" marR="7620" marT="7620" marB="0" anchor="b"/>
                </a:tc>
                <a:extLst>
                  <a:ext uri="{0D108BD9-81ED-4DB2-BD59-A6C34878D82A}">
                    <a16:rowId xmlns:a16="http://schemas.microsoft.com/office/drawing/2014/main" val="10002"/>
                  </a:ext>
                </a:extLst>
              </a:tr>
              <a:tr h="662970">
                <a:tc>
                  <a:txBody>
                    <a:bodyPr/>
                    <a:lstStyle/>
                    <a:p>
                      <a:pPr algn="l" fontAlgn="b"/>
                      <a:r>
                        <a:rPr lang="en-US" sz="1800" u="none" strike="noStrike"/>
                        <a:t>North Bank West</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112111</a:t>
                      </a:r>
                      <a:endParaRPr lang="en-US" sz="1800" b="0" i="0" u="none" strike="noStrike" dirty="0">
                        <a:solidFill>
                          <a:srgbClr val="000000"/>
                        </a:solidFill>
                        <a:latin typeface="Calibri"/>
                      </a:endParaRPr>
                    </a:p>
                  </a:txBody>
                  <a:tcPr marL="7620" marR="7620" marT="7620" marB="0" anchor="b"/>
                </a:tc>
                <a:tc>
                  <a:txBody>
                    <a:bodyPr/>
                    <a:lstStyle/>
                    <a:p>
                      <a:pPr algn="r" fontAlgn="b"/>
                      <a:r>
                        <a:rPr lang="en-US" sz="1800" u="none" strike="noStrike"/>
                        <a:t>5669</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4712</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50450</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26907</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5669</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24,664</a:t>
                      </a:r>
                      <a:endParaRPr lang="en-US" sz="1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3"/>
                  </a:ext>
                </a:extLst>
              </a:tr>
              <a:tr h="662970">
                <a:tc>
                  <a:txBody>
                    <a:bodyPr/>
                    <a:lstStyle/>
                    <a:p>
                      <a:pPr algn="l" fontAlgn="b"/>
                      <a:r>
                        <a:rPr lang="en-US" sz="1800" u="none" strike="noStrike"/>
                        <a:t>North Bank East</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121369</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5635</a:t>
                      </a:r>
                      <a:endParaRPr lang="en-US" sz="1800" b="0" i="0" u="none" strike="noStrike" dirty="0">
                        <a:solidFill>
                          <a:srgbClr val="000000"/>
                        </a:solidFill>
                        <a:latin typeface="Calibri"/>
                      </a:endParaRPr>
                    </a:p>
                  </a:txBody>
                  <a:tcPr marL="7620" marR="7620" marT="7620" marB="0" anchor="b"/>
                </a:tc>
                <a:tc>
                  <a:txBody>
                    <a:bodyPr/>
                    <a:lstStyle/>
                    <a:p>
                      <a:pPr algn="r" fontAlgn="b"/>
                      <a:r>
                        <a:rPr lang="en-US" sz="1800" u="none" strike="noStrike"/>
                        <a:t>4734</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54616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29129</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5635</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26,701</a:t>
                      </a:r>
                      <a:endParaRPr lang="en-US" sz="18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4"/>
                  </a:ext>
                </a:extLst>
              </a:tr>
              <a:tr h="662970">
                <a:tc>
                  <a:txBody>
                    <a:bodyPr/>
                    <a:lstStyle/>
                    <a:p>
                      <a:pPr algn="l" fontAlgn="b"/>
                      <a:r>
                        <a:rPr lang="en-US" sz="1800" u="none" strike="noStrike"/>
                        <a:t>Lower River Region</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82526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4411</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4086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dirty="0"/>
                        <a:t>37137</a:t>
                      </a:r>
                      <a:endParaRPr lang="en-US" sz="1800" b="0" i="0" u="none" strike="noStrike" dirty="0">
                        <a:solidFill>
                          <a:srgbClr val="000000"/>
                        </a:solidFill>
                        <a:latin typeface="Calibri"/>
                      </a:endParaRPr>
                    </a:p>
                  </a:txBody>
                  <a:tcPr marL="7620" marR="7620" marT="7620" marB="0" anchor="b"/>
                </a:tc>
                <a:tc>
                  <a:txBody>
                    <a:bodyPr/>
                    <a:lstStyle/>
                    <a:p>
                      <a:pPr algn="r" fontAlgn="b"/>
                      <a:r>
                        <a:rPr lang="en-US" sz="1800" u="none" strike="noStrike"/>
                        <a:t>19806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4411</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18,156</a:t>
                      </a:r>
                      <a:endParaRPr lang="en-US" sz="1800" b="0" i="0" u="none" strike="noStrike">
                        <a:solidFill>
                          <a:srgbClr val="000000"/>
                        </a:solidFill>
                        <a:latin typeface="Calibri"/>
                      </a:endParaRPr>
                    </a:p>
                  </a:txBody>
                  <a:tcPr marL="7620" marR="7620" marT="7620" marB="0" anchor="b"/>
                </a:tc>
                <a:extLst>
                  <a:ext uri="{0D108BD9-81ED-4DB2-BD59-A6C34878D82A}">
                    <a16:rowId xmlns:a16="http://schemas.microsoft.com/office/drawing/2014/main" val="10005"/>
                  </a:ext>
                </a:extLst>
              </a:tr>
              <a:tr h="821245">
                <a:tc>
                  <a:txBody>
                    <a:bodyPr/>
                    <a:lstStyle/>
                    <a:p>
                      <a:pPr algn="l" fontAlgn="b"/>
                      <a:r>
                        <a:rPr lang="en-US" sz="1800" u="none" strike="noStrike"/>
                        <a:t>Central River Region</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224361</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12996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12396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100962</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53847</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12996</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49,359</a:t>
                      </a:r>
                      <a:endParaRPr lang="en-US" sz="1800" b="0" i="0" u="none" strike="noStrike">
                        <a:solidFill>
                          <a:srgbClr val="000000"/>
                        </a:solidFill>
                        <a:latin typeface="Calibri"/>
                      </a:endParaRPr>
                    </a:p>
                  </a:txBody>
                  <a:tcPr marL="7620" marR="7620" marT="7620" marB="0" anchor="b"/>
                </a:tc>
                <a:extLst>
                  <a:ext uri="{0D108BD9-81ED-4DB2-BD59-A6C34878D82A}">
                    <a16:rowId xmlns:a16="http://schemas.microsoft.com/office/drawing/2014/main" val="10006"/>
                  </a:ext>
                </a:extLst>
              </a:tr>
              <a:tr h="662970">
                <a:tc>
                  <a:txBody>
                    <a:bodyPr/>
                    <a:lstStyle/>
                    <a:p>
                      <a:pPr algn="l" fontAlgn="b"/>
                      <a:r>
                        <a:rPr lang="en-US" sz="1800" u="none" strike="noStrike"/>
                        <a:t>Upper River Region</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233883</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13522</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12628</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105247</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56132</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13522</a:t>
                      </a:r>
                      <a:endParaRPr lang="en-US" sz="1800" b="0" i="0" u="none" strike="noStrike">
                        <a:solidFill>
                          <a:srgbClr val="000000"/>
                        </a:solidFill>
                        <a:latin typeface="Calibri"/>
                      </a:endParaRPr>
                    </a:p>
                  </a:txBody>
                  <a:tcPr marL="7620" marR="7620" marT="7620" marB="0" anchor="b"/>
                </a:tc>
                <a:tc>
                  <a:txBody>
                    <a:bodyPr/>
                    <a:lstStyle/>
                    <a:p>
                      <a:pPr algn="r" fontAlgn="b"/>
                      <a:r>
                        <a:rPr lang="en-US" sz="1800" u="none" strike="noStrike"/>
                        <a:t>51,454</a:t>
                      </a:r>
                      <a:endParaRPr lang="en-US" sz="1800" b="0" i="0" u="none" strike="noStrike">
                        <a:solidFill>
                          <a:srgbClr val="000000"/>
                        </a:solidFill>
                        <a:latin typeface="Calibri"/>
                      </a:endParaRPr>
                    </a:p>
                  </a:txBody>
                  <a:tcPr marL="7620" marR="7620" marT="7620" marB="0" anchor="b"/>
                </a:tc>
                <a:extLst>
                  <a:ext uri="{0D108BD9-81ED-4DB2-BD59-A6C34878D82A}">
                    <a16:rowId xmlns:a16="http://schemas.microsoft.com/office/drawing/2014/main" val="10007"/>
                  </a:ext>
                </a:extLst>
              </a:tr>
              <a:tr h="507936">
                <a:tc>
                  <a:txBody>
                    <a:bodyPr/>
                    <a:lstStyle/>
                    <a:p>
                      <a:pPr algn="l" fontAlgn="b"/>
                      <a:r>
                        <a:rPr lang="en-US" sz="2000" b="1" u="none" strike="noStrike"/>
                        <a:t>National</a:t>
                      </a:r>
                      <a:endParaRPr lang="en-US" sz="2000" b="1" i="0" u="none" strike="noStrike">
                        <a:solidFill>
                          <a:srgbClr val="000000"/>
                        </a:solidFill>
                        <a:latin typeface="Calibri"/>
                      </a:endParaRPr>
                    </a:p>
                  </a:txBody>
                  <a:tcPr marL="7620" marR="7620" marT="7620" marB="0" anchor="b"/>
                </a:tc>
                <a:tc>
                  <a:txBody>
                    <a:bodyPr/>
                    <a:lstStyle/>
                    <a:p>
                      <a:pPr algn="r" fontAlgn="b"/>
                      <a:r>
                        <a:rPr lang="en-US" sz="2000" b="1" u="none" strike="noStrike"/>
                        <a:t>1932151</a:t>
                      </a:r>
                      <a:endParaRPr lang="en-US" sz="2000" b="1" i="0" u="none" strike="noStrike">
                        <a:solidFill>
                          <a:srgbClr val="000000"/>
                        </a:solidFill>
                        <a:latin typeface="Calibri"/>
                      </a:endParaRPr>
                    </a:p>
                  </a:txBody>
                  <a:tcPr marL="7620" marR="7620" marT="7620" marB="0" anchor="b"/>
                </a:tc>
                <a:tc>
                  <a:txBody>
                    <a:bodyPr/>
                    <a:lstStyle/>
                    <a:p>
                      <a:pPr algn="r" fontAlgn="b"/>
                      <a:r>
                        <a:rPr lang="en-US" sz="2000" b="1" u="none" strike="noStrike"/>
                        <a:t>88968</a:t>
                      </a:r>
                      <a:endParaRPr lang="en-US" sz="2000" b="1" i="0" u="none" strike="noStrike">
                        <a:solidFill>
                          <a:srgbClr val="000000"/>
                        </a:solidFill>
                        <a:latin typeface="Calibri"/>
                      </a:endParaRPr>
                    </a:p>
                  </a:txBody>
                  <a:tcPr marL="7620" marR="7620" marT="7620" marB="0" anchor="b"/>
                </a:tc>
                <a:tc>
                  <a:txBody>
                    <a:bodyPr/>
                    <a:lstStyle/>
                    <a:p>
                      <a:pPr algn="r" fontAlgn="b"/>
                      <a:r>
                        <a:rPr lang="en-US" sz="2000" b="1" u="none" strike="noStrike"/>
                        <a:t>82127</a:t>
                      </a:r>
                      <a:endParaRPr lang="en-US" sz="2000" b="1" i="0" u="none" strike="noStrike">
                        <a:solidFill>
                          <a:srgbClr val="000000"/>
                        </a:solidFill>
                        <a:latin typeface="Calibri"/>
                      </a:endParaRPr>
                    </a:p>
                  </a:txBody>
                  <a:tcPr marL="7620" marR="7620" marT="7620" marB="0" anchor="b"/>
                </a:tc>
                <a:tc>
                  <a:txBody>
                    <a:bodyPr/>
                    <a:lstStyle/>
                    <a:p>
                      <a:pPr algn="r" fontAlgn="b"/>
                      <a:r>
                        <a:rPr lang="en-US" sz="2000" b="1" u="none" strike="noStrike" dirty="0"/>
                        <a:t>869468</a:t>
                      </a:r>
                      <a:endParaRPr lang="en-US" sz="2000" b="1" i="0" u="none" strike="noStrike" dirty="0">
                        <a:solidFill>
                          <a:srgbClr val="000000"/>
                        </a:solidFill>
                        <a:latin typeface="Calibri"/>
                      </a:endParaRPr>
                    </a:p>
                  </a:txBody>
                  <a:tcPr marL="7620" marR="7620" marT="7620" marB="0" anchor="b"/>
                </a:tc>
                <a:tc>
                  <a:txBody>
                    <a:bodyPr/>
                    <a:lstStyle/>
                    <a:p>
                      <a:pPr algn="r" fontAlgn="b"/>
                      <a:r>
                        <a:rPr lang="en-US" sz="2000" b="1" u="none" strike="noStrike"/>
                        <a:t>463716</a:t>
                      </a:r>
                      <a:endParaRPr lang="en-US" sz="2000" b="1" i="0" u="none" strike="noStrike">
                        <a:solidFill>
                          <a:srgbClr val="000000"/>
                        </a:solidFill>
                        <a:latin typeface="Calibri"/>
                      </a:endParaRPr>
                    </a:p>
                  </a:txBody>
                  <a:tcPr marL="7620" marR="7620" marT="7620" marB="0" anchor="b"/>
                </a:tc>
                <a:tc>
                  <a:txBody>
                    <a:bodyPr/>
                    <a:lstStyle/>
                    <a:p>
                      <a:pPr algn="r" fontAlgn="b"/>
                      <a:r>
                        <a:rPr lang="en-US" sz="2000" b="1" u="none" strike="noStrike"/>
                        <a:t>88968</a:t>
                      </a:r>
                      <a:endParaRPr lang="en-US" sz="2000" b="1" i="0" u="none" strike="noStrike">
                        <a:solidFill>
                          <a:srgbClr val="000000"/>
                        </a:solidFill>
                        <a:latin typeface="Calibri"/>
                      </a:endParaRPr>
                    </a:p>
                  </a:txBody>
                  <a:tcPr marL="7620" marR="7620" marT="7620" marB="0" anchor="b"/>
                </a:tc>
                <a:tc>
                  <a:txBody>
                    <a:bodyPr/>
                    <a:lstStyle/>
                    <a:p>
                      <a:pPr algn="r" fontAlgn="b"/>
                      <a:r>
                        <a:rPr lang="en-US" sz="2000" b="1" u="none" strike="noStrike" dirty="0"/>
                        <a:t>425073</a:t>
                      </a:r>
                      <a:endParaRPr lang="en-US" sz="2000" b="1"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B875BD32-8B02-4DA5-9611-0914607D57F9}" type="slidenum">
              <a:rPr lang="en-US" smtClean="0">
                <a:solidFill>
                  <a:prstClr val="black">
                    <a:tint val="75000"/>
                  </a:prstClr>
                </a:solidFill>
              </a:rPr>
              <a:pPr/>
              <a:t>17</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091985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142852"/>
          <a:ext cx="9001156" cy="65722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lstStyle/>
          <a:p>
            <a:r>
              <a:rPr lang="en-GB" dirty="0" smtClean="0"/>
              <a:t> </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699342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42852"/>
          <a:ext cx="9144000" cy="6572296"/>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67521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a:bodyPr>
          <a:lstStyle/>
          <a:p>
            <a:r>
              <a:rPr lang="en-US" b="1" dirty="0" smtClean="0"/>
              <a:t>Background on the bid REGIONAL MENTORS</a:t>
            </a:r>
            <a:endParaRPr lang="en-US" b="1" dirty="0"/>
          </a:p>
        </p:txBody>
      </p:sp>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7" name="Picture 6" descr="cid:image007.png@01D41761.A07B2A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4169610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a:t>
            </a:r>
            <a:endParaRPr lang="en-US" dirty="0"/>
          </a:p>
        </p:txBody>
      </p:sp>
      <p:sp>
        <p:nvSpPr>
          <p:cNvPr id="3" name="Content Placeholder 2"/>
          <p:cNvSpPr>
            <a:spLocks noGrp="1"/>
          </p:cNvSpPr>
          <p:nvPr>
            <p:ph idx="1"/>
          </p:nvPr>
        </p:nvSpPr>
        <p:spPr>
          <a:xfrm>
            <a:off x="457200" y="1600200"/>
            <a:ext cx="8229600" cy="4757757"/>
          </a:xfrm>
        </p:spPr>
        <p:txBody>
          <a:bodyPr/>
          <a:lstStyle/>
          <a:p>
            <a:r>
              <a:rPr lang="en-GB" dirty="0"/>
              <a:t>The Gambia has been using the </a:t>
            </a:r>
            <a:r>
              <a:rPr lang="en-GB" dirty="0" smtClean="0"/>
              <a:t>District Health </a:t>
            </a:r>
            <a:r>
              <a:rPr lang="en-GB" dirty="0"/>
              <a:t>Information System (DHIS2) since </a:t>
            </a:r>
            <a:r>
              <a:rPr lang="en-GB" dirty="0" smtClean="0"/>
              <a:t>2009</a:t>
            </a:r>
          </a:p>
          <a:p>
            <a:r>
              <a:rPr lang="en-GB" dirty="0" smtClean="0"/>
              <a:t>Immunization records are recorded manually at service delivery points</a:t>
            </a:r>
          </a:p>
          <a:p>
            <a:r>
              <a:rPr lang="en-GB" dirty="0" smtClean="0"/>
              <a:t>Monthly returns sent manually/electronically </a:t>
            </a:r>
          </a:p>
          <a:p>
            <a:r>
              <a:rPr lang="en-GB" dirty="0" smtClean="0"/>
              <a:t>Started thinking of better solutions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24063"/>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4251446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smtClean="0"/>
              <a:t>Paper-based system</a:t>
            </a:r>
            <a:endParaRPr lang="en-GB" dirty="0"/>
          </a:p>
        </p:txBody>
      </p:sp>
      <p:pic>
        <p:nvPicPr>
          <p:cNvPr id="1026" name="Picture 2" descr="C:\Users\Mbye\Documents\IMG_20161117_0949025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214423"/>
            <a:ext cx="3929058" cy="4878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bye\Documents\IMG_20161115_133207149_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408" y="1071546"/>
            <a:ext cx="5328592" cy="5165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750" y="0"/>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60101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Busy RCH sites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rcRect/>
          <a:stretch>
            <a:fillRect/>
          </a:stretch>
        </p:blipFill>
        <p:spPr bwMode="auto">
          <a:xfrm>
            <a:off x="571472" y="1643050"/>
            <a:ext cx="8046156" cy="4525963"/>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2453" y="44451"/>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975241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00132"/>
          </a:xfrm>
        </p:spPr>
        <p:txBody>
          <a:bodyPr/>
          <a:lstStyle/>
          <a:p>
            <a:r>
              <a:rPr lang="en-GB" dirty="0" smtClean="0"/>
              <a:t>The Breakthrough</a:t>
            </a:r>
            <a:endParaRPr lang="en-US" dirty="0"/>
          </a:p>
        </p:txBody>
      </p:sp>
      <p:pic>
        <p:nvPicPr>
          <p:cNvPr id="1027" name="Picture 3"/>
          <p:cNvPicPr>
            <a:picLocks noGrp="1" noChangeAspect="1" noChangeArrowheads="1"/>
          </p:cNvPicPr>
          <p:nvPr>
            <p:ph idx="1"/>
          </p:nvPr>
        </p:nvPicPr>
        <p:blipFill>
          <a:blip r:embed="rId3"/>
          <a:srcRect/>
          <a:stretch>
            <a:fillRect/>
          </a:stretch>
        </p:blipFill>
        <p:spPr bwMode="auto">
          <a:xfrm>
            <a:off x="142844" y="2046309"/>
            <a:ext cx="6429421" cy="4668839"/>
          </a:xfrm>
          <a:prstGeom prst="rect">
            <a:avLst/>
          </a:prstGeom>
          <a:noFill/>
          <a:ln w="9525">
            <a:noFill/>
            <a:miter lim="800000"/>
            <a:headEnd/>
            <a:tailEnd/>
          </a:ln>
          <a:effectLst/>
        </p:spPr>
      </p:pic>
      <p:sp>
        <p:nvSpPr>
          <p:cNvPr id="8" name="Rectangle 7"/>
          <p:cNvSpPr/>
          <p:nvPr/>
        </p:nvSpPr>
        <p:spPr>
          <a:xfrm>
            <a:off x="6643702" y="2285992"/>
            <a:ext cx="2357454" cy="3170099"/>
          </a:xfrm>
          <a:prstGeom prst="rect">
            <a:avLst/>
          </a:prstGeom>
        </p:spPr>
        <p:txBody>
          <a:bodyPr wrap="square">
            <a:spAutoFit/>
          </a:bodyPr>
          <a:lstStyle/>
          <a:p>
            <a:r>
              <a:rPr lang="en-GB" dirty="0" smtClean="0">
                <a:solidFill>
                  <a:prstClr val="black"/>
                </a:solidFill>
              </a:rPr>
              <a:t>Dakar Meeting in May 2015 </a:t>
            </a:r>
          </a:p>
          <a:p>
            <a:r>
              <a:rPr lang="en-GB" dirty="0" smtClean="0">
                <a:solidFill>
                  <a:prstClr val="black"/>
                </a:solidFill>
              </a:rPr>
              <a:t>Tanzania December 2015</a:t>
            </a:r>
          </a:p>
          <a:p>
            <a:r>
              <a:rPr lang="en-GB" dirty="0" smtClean="0">
                <a:solidFill>
                  <a:prstClr val="black"/>
                </a:solidFill>
              </a:rPr>
              <a:t>Costa Rica/PAHO EIR meeting</a:t>
            </a:r>
          </a:p>
          <a:p>
            <a:r>
              <a:rPr lang="en-GB" dirty="0" smtClean="0">
                <a:solidFill>
                  <a:prstClr val="black"/>
                </a:solidFill>
              </a:rPr>
              <a:t>Ghana meeting</a:t>
            </a:r>
          </a:p>
          <a:p>
            <a:r>
              <a:rPr lang="en-GB" dirty="0" smtClean="0">
                <a:solidFill>
                  <a:prstClr val="black"/>
                </a:solidFill>
              </a:rPr>
              <a:t>Study visit to </a:t>
            </a:r>
            <a:r>
              <a:rPr lang="en-GB" dirty="0" err="1" smtClean="0">
                <a:solidFill>
                  <a:prstClr val="black"/>
                </a:solidFill>
              </a:rPr>
              <a:t>VaxTrac</a:t>
            </a:r>
            <a:r>
              <a:rPr lang="en-GB" dirty="0" smtClean="0">
                <a:solidFill>
                  <a:prstClr val="black"/>
                </a:solidFill>
              </a:rPr>
              <a:t> Benin</a:t>
            </a:r>
          </a:p>
          <a:p>
            <a:r>
              <a:rPr lang="en-GB" dirty="0" smtClean="0">
                <a:solidFill>
                  <a:prstClr val="black"/>
                </a:solidFill>
              </a:rPr>
              <a:t>Uganda CM meeting</a:t>
            </a:r>
          </a:p>
          <a:p>
            <a:r>
              <a:rPr lang="en-GB" sz="2000" b="1" dirty="0" smtClean="0">
                <a:solidFill>
                  <a:prstClr val="black"/>
                </a:solidFill>
              </a:rPr>
              <a:t>Small Grant Award</a:t>
            </a:r>
            <a:endParaRPr lang="en-US" b="1" dirty="0">
              <a:solidFill>
                <a:prstClr val="black"/>
              </a:solidFill>
            </a:endParaRPr>
          </a:p>
        </p:txBody>
      </p:sp>
      <p:pic>
        <p:nvPicPr>
          <p:cNvPr id="6" name="Picture 5" descr="Logo_BID_Color_OnScreen.PNG"/>
          <p:cNvPicPr/>
          <p:nvPr/>
        </p:nvPicPr>
        <p:blipFill>
          <a:blip r:embed="rId4">
            <a:extLst>
              <a:ext uri="{28A0092B-C50C-407E-A947-70E740481C1C}">
                <a14:useLocalDpi xmlns:a14="http://schemas.microsoft.com/office/drawing/2010/main" val="0"/>
              </a:ext>
            </a:extLst>
          </a:blip>
          <a:srcRect/>
          <a:stretch>
            <a:fillRect/>
          </a:stretch>
        </p:blipFill>
        <p:spPr bwMode="auto">
          <a:xfrm>
            <a:off x="142843" y="1142984"/>
            <a:ext cx="6429421" cy="903325"/>
          </a:xfrm>
          <a:prstGeom prst="rect">
            <a:avLst/>
          </a:prstGeom>
          <a:noFill/>
          <a:ln>
            <a:no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8750" y="0"/>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759730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Making</a:t>
            </a:r>
            <a:endParaRPr lang="en-US" dirty="0"/>
          </a:p>
        </p:txBody>
      </p:sp>
      <p:sp>
        <p:nvSpPr>
          <p:cNvPr id="3" name="Content Placeholder 2"/>
          <p:cNvSpPr>
            <a:spLocks noGrp="1"/>
          </p:cNvSpPr>
          <p:nvPr>
            <p:ph idx="1"/>
          </p:nvPr>
        </p:nvSpPr>
        <p:spPr/>
        <p:txBody>
          <a:bodyPr/>
          <a:lstStyle/>
          <a:p>
            <a:r>
              <a:rPr lang="en-GB" dirty="0" smtClean="0"/>
              <a:t>National meeting held where HMIS department presented on the Tracker Capture of the DHIS2</a:t>
            </a:r>
          </a:p>
          <a:p>
            <a:r>
              <a:rPr lang="en-GB" dirty="0" smtClean="0"/>
              <a:t>Decision was made to pilot in Western Region 1</a:t>
            </a:r>
            <a:r>
              <a:rPr lang="en-US" dirty="0" smtClean="0"/>
              <a:t> where some facilities have internet and DHIS2</a:t>
            </a:r>
          </a:p>
          <a:p>
            <a:endParaRPr lang="en-US" dirty="0" smtClean="0"/>
          </a:p>
          <a:p>
            <a:endParaRPr lang="en-GB"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457" y="107893"/>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3468314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a:t>
            </a:r>
            <a:endParaRPr lang="en-US" dirty="0"/>
          </a:p>
        </p:txBody>
      </p:sp>
      <p:sp>
        <p:nvSpPr>
          <p:cNvPr id="3" name="Content Placeholder 2"/>
          <p:cNvSpPr>
            <a:spLocks noGrp="1"/>
          </p:cNvSpPr>
          <p:nvPr>
            <p:ph idx="1"/>
          </p:nvPr>
        </p:nvSpPr>
        <p:spPr/>
        <p:txBody>
          <a:bodyPr/>
          <a:lstStyle/>
          <a:p>
            <a:pPr>
              <a:lnSpc>
                <a:spcPct val="150000"/>
              </a:lnSpc>
            </a:pPr>
            <a:r>
              <a:rPr lang="en-GB" dirty="0" smtClean="0"/>
              <a:t>A component of the DHIS2</a:t>
            </a:r>
          </a:p>
          <a:p>
            <a:pPr>
              <a:lnSpc>
                <a:spcPct val="150000"/>
              </a:lnSpc>
            </a:pPr>
            <a:r>
              <a:rPr lang="en-GB" dirty="0" smtClean="0"/>
              <a:t> Being piloted in 2 health facilities</a:t>
            </a:r>
          </a:p>
          <a:p>
            <a:pPr>
              <a:lnSpc>
                <a:spcPct val="150000"/>
              </a:lnSpc>
            </a:pPr>
            <a:r>
              <a:rPr lang="en-GB" dirty="0" smtClean="0"/>
              <a:t>Each immunisation officer has a username</a:t>
            </a:r>
          </a:p>
          <a:p>
            <a:pPr>
              <a:lnSpc>
                <a:spcPct val="150000"/>
              </a:lnSpc>
            </a:pPr>
            <a:r>
              <a:rPr lang="en-GB" dirty="0" smtClean="0"/>
              <a:t>National and Regional supervisors usernames</a:t>
            </a:r>
          </a:p>
          <a:p>
            <a:pPr>
              <a:lnSpc>
                <a:spcPct val="150000"/>
              </a:lnSpc>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0"/>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787696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358" y="-77082"/>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4"/>
            <a:ext cx="8229600" cy="785810"/>
          </a:xfrm>
        </p:spPr>
        <p:txBody>
          <a:bodyPr/>
          <a:lstStyle/>
          <a:p>
            <a:r>
              <a:rPr lang="en-GB" dirty="0" smtClean="0"/>
              <a:t>The E-Tracker</a:t>
            </a:r>
            <a:endParaRPr lang="en-US" dirty="0"/>
          </a:p>
        </p:txBody>
      </p:sp>
      <p:sp>
        <p:nvSpPr>
          <p:cNvPr id="3" name="Content Placeholder 2"/>
          <p:cNvSpPr>
            <a:spLocks noGrp="1"/>
          </p:cNvSpPr>
          <p:nvPr>
            <p:ph idx="1"/>
          </p:nvPr>
        </p:nvSpPr>
        <p:spPr/>
        <p:txBody>
          <a:bodyPr/>
          <a:lstStyle/>
          <a:p>
            <a:r>
              <a:rPr lang="en-GB" dirty="0" smtClean="0"/>
              <a:t>The  Tracker is an extension of the DHIS 2 platform</a:t>
            </a:r>
            <a:endParaRPr lang="en-GB" dirty="0" smtClean="0">
              <a:solidFill>
                <a:srgbClr val="000000"/>
              </a:solidFill>
              <a:effectLst/>
              <a:latin typeface="Cambria Math" panose="02040503050406030204" pitchFamily="18" charset="0"/>
              <a:ea typeface="Cambria Math" panose="02040503050406030204" pitchFamily="18" charset="0"/>
            </a:endParaRPr>
          </a:p>
          <a:p>
            <a:r>
              <a:rPr lang="en-GB" dirty="0" smtClean="0">
                <a:solidFill>
                  <a:srgbClr val="000000"/>
                </a:solidFill>
                <a:effectLst/>
                <a:latin typeface="Cambria Math" panose="02040503050406030204" pitchFamily="18" charset="0"/>
                <a:ea typeface="Cambria Math" panose="02040503050406030204" pitchFamily="18" charset="0"/>
              </a:rPr>
              <a:t>DHIS2 is an open source software</a:t>
            </a:r>
          </a:p>
          <a:p>
            <a:endParaRPr lang="en-US" dirty="0"/>
          </a:p>
        </p:txBody>
      </p:sp>
      <p:sp>
        <p:nvSpPr>
          <p:cNvPr id="4" name="Rectangle 3"/>
          <p:cNvSpPr/>
          <p:nvPr/>
        </p:nvSpPr>
        <p:spPr>
          <a:xfrm>
            <a:off x="2976787" y="3244334"/>
            <a:ext cx="184731" cy="369332"/>
          </a:xfrm>
          <a:prstGeom prst="rect">
            <a:avLst/>
          </a:prstGeom>
        </p:spPr>
        <p:txBody>
          <a:bodyPr wrap="none">
            <a:spAutoFit/>
          </a:bodyPr>
          <a:lstStyle/>
          <a:p>
            <a:endParaRPr lang="en-US" dirty="0">
              <a:solidFill>
                <a:prstClr val="black"/>
              </a:solidFill>
            </a:endParaRPr>
          </a:p>
        </p:txBody>
      </p:sp>
      <p:pic>
        <p:nvPicPr>
          <p:cNvPr id="5" name="Picture 4" descr="C:\Users\Admin\Pictures\Screenshots\Screenshots\Screenshot (2).png"/>
          <p:cNvPicPr/>
          <p:nvPr/>
        </p:nvPicPr>
        <p:blipFill>
          <a:blip r:embed="rId3"/>
          <a:srcRect t="9423" b="33652"/>
          <a:stretch>
            <a:fillRect/>
          </a:stretch>
        </p:blipFill>
        <p:spPr bwMode="auto">
          <a:xfrm>
            <a:off x="0" y="642918"/>
            <a:ext cx="9144000" cy="6215082"/>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01192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t="7053" b="10663"/>
          <a:stretch>
            <a:fillRect/>
          </a:stretch>
        </p:blipFill>
        <p:spPr bwMode="auto">
          <a:xfrm>
            <a:off x="32" y="0"/>
            <a:ext cx="9144000" cy="671514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369092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a:srcRect t="7260" b="5927"/>
          <a:stretch>
            <a:fillRect/>
          </a:stretch>
        </p:blipFill>
        <p:spPr bwMode="auto">
          <a:xfrm>
            <a:off x="0" y="0"/>
            <a:ext cx="9144000" cy="664371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750" y="30051"/>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584461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Accomplishments </a:t>
            </a:r>
            <a:endParaRPr lang="en-US" dirty="0"/>
          </a:p>
        </p:txBody>
      </p:sp>
      <p:sp>
        <p:nvSpPr>
          <p:cNvPr id="3" name="Content Placeholder 2"/>
          <p:cNvSpPr>
            <a:spLocks noGrp="1"/>
          </p:cNvSpPr>
          <p:nvPr>
            <p:ph idx="1"/>
          </p:nvPr>
        </p:nvSpPr>
        <p:spPr/>
        <p:txBody>
          <a:bodyPr/>
          <a:lstStyle/>
          <a:p>
            <a:r>
              <a:rPr lang="en-US" dirty="0"/>
              <a:t>Adaptation and Customization </a:t>
            </a:r>
            <a:endParaRPr lang="en-US" dirty="0" smtClean="0"/>
          </a:p>
          <a:p>
            <a:r>
              <a:rPr lang="en-US" dirty="0" smtClean="0"/>
              <a:t>Procurement of 11 </a:t>
            </a:r>
            <a:r>
              <a:rPr lang="en-US" dirty="0"/>
              <a:t>laptops with antivirus and 4 data </a:t>
            </a:r>
            <a:r>
              <a:rPr lang="en-US" dirty="0" smtClean="0"/>
              <a:t>cards</a:t>
            </a:r>
          </a:p>
          <a:p>
            <a:r>
              <a:rPr lang="en-US" dirty="0" smtClean="0"/>
              <a:t>Training of health workers and their supervisors</a:t>
            </a:r>
            <a:endParaRPr lang="en-US" dirty="0"/>
          </a:p>
          <a:p>
            <a:r>
              <a:rPr lang="en-US" dirty="0"/>
              <a:t>Orientation of </a:t>
            </a:r>
            <a:r>
              <a:rPr lang="en-US" dirty="0" smtClean="0"/>
              <a:t>stakeholders</a:t>
            </a:r>
          </a:p>
          <a:p>
            <a:r>
              <a:rPr lang="en-GB" dirty="0" smtClean="0"/>
              <a:t>Successful implementation</a:t>
            </a:r>
            <a:endParaRPr lang="en-US" dirty="0"/>
          </a:p>
          <a:p>
            <a:r>
              <a:rPr lang="en-US" dirty="0"/>
              <a:t>Final Evaluation</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311" y="75575"/>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366728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11372"/>
          </a:xfrm>
        </p:spPr>
        <p:txBody>
          <a:bodyPr>
            <a:normAutofit fontScale="90000"/>
          </a:bodyPr>
          <a:lstStyle/>
          <a:p>
            <a:r>
              <a:rPr lang="en-US" sz="4400" dirty="0" smtClean="0"/>
              <a:t>BID Regional Mentors</a:t>
            </a:r>
            <a:endParaRPr lang="en-US" sz="4400" dirty="0"/>
          </a:p>
        </p:txBody>
      </p:sp>
      <p:sp>
        <p:nvSpPr>
          <p:cNvPr id="3" name="Content Placeholder 2"/>
          <p:cNvSpPr>
            <a:spLocks noGrp="1"/>
          </p:cNvSpPr>
          <p:nvPr>
            <p:ph idx="1"/>
          </p:nvPr>
        </p:nvSpPr>
        <p:spPr>
          <a:xfrm>
            <a:off x="152400" y="1447800"/>
            <a:ext cx="8755224" cy="4908550"/>
          </a:xfrm>
        </p:spPr>
        <p:txBody>
          <a:bodyPr>
            <a:noAutofit/>
          </a:bodyPr>
          <a:lstStyle/>
          <a:p>
            <a:pPr algn="just"/>
            <a:r>
              <a:rPr lang="en-US" sz="2800" dirty="0" smtClean="0"/>
              <a:t>The BID Initiative has transitioned to </a:t>
            </a:r>
            <a:r>
              <a:rPr lang="en-GB" sz="2800" dirty="0" smtClean="0"/>
              <a:t>BID Regional;</a:t>
            </a:r>
            <a:endParaRPr lang="en-GB" sz="2800" dirty="0"/>
          </a:p>
          <a:p>
            <a:pPr algn="just"/>
            <a:r>
              <a:rPr lang="en-GB" sz="2800" dirty="0" smtClean="0"/>
              <a:t>To </a:t>
            </a:r>
            <a:r>
              <a:rPr lang="en-ZA" sz="2800" dirty="0" smtClean="0"/>
              <a:t>provide targeted technical support African countries </a:t>
            </a:r>
            <a:r>
              <a:rPr lang="en-US" sz="2800" dirty="0" smtClean="0"/>
              <a:t>investing or </a:t>
            </a:r>
            <a:r>
              <a:rPr lang="en-US" sz="2800" dirty="0"/>
              <a:t>interested in </a:t>
            </a:r>
            <a:r>
              <a:rPr lang="en-US" sz="2800" dirty="0" smtClean="0"/>
              <a:t>data </a:t>
            </a:r>
            <a:r>
              <a:rPr lang="en-US" sz="2800" dirty="0"/>
              <a:t>quality and use interventions </a:t>
            </a:r>
            <a:r>
              <a:rPr lang="en-US" sz="2800" dirty="0" smtClean="0"/>
              <a:t>for improved coverage of immunization;</a:t>
            </a:r>
          </a:p>
          <a:p>
            <a:pPr algn="just"/>
            <a:r>
              <a:rPr lang="en-US" sz="2800" dirty="0" smtClean="0"/>
              <a:t>BID Regional will pair countries </a:t>
            </a:r>
            <a:r>
              <a:rPr lang="en-US" sz="2800" dirty="0"/>
              <a:t>with </a:t>
            </a:r>
            <a:r>
              <a:rPr lang="en-US" sz="2800" dirty="0" smtClean="0"/>
              <a:t>technical </a:t>
            </a:r>
            <a:r>
              <a:rPr lang="en-US" sz="2800" dirty="0"/>
              <a:t>advisors </a:t>
            </a:r>
            <a:r>
              <a:rPr lang="en-US" sz="2800" dirty="0" smtClean="0"/>
              <a:t>experienced in:</a:t>
            </a:r>
          </a:p>
          <a:p>
            <a:pPr lvl="1" algn="just"/>
            <a:r>
              <a:rPr lang="en-US" sz="2800" dirty="0" smtClean="0"/>
              <a:t>Electronic Immunization Registries (EIRs);</a:t>
            </a:r>
          </a:p>
          <a:p>
            <a:pPr lvl="1" algn="just"/>
            <a:r>
              <a:rPr lang="en-US" sz="2800" dirty="0" smtClean="0"/>
              <a:t>Change Management strategies; and </a:t>
            </a:r>
          </a:p>
          <a:p>
            <a:pPr lvl="1" algn="just"/>
            <a:r>
              <a:rPr lang="en-US" sz="2800" dirty="0" smtClean="0"/>
              <a:t>Data-use culture building tools.</a:t>
            </a:r>
            <a:endParaRPr lang="en-US" sz="2800" dirty="0"/>
          </a:p>
        </p:txBody>
      </p:sp>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7" name="Picture 6" descr="cid:image007.png@01D41761.A07B2A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69124502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Autofit/>
          </a:bodyPr>
          <a:lstStyle/>
          <a:p>
            <a:pPr algn="l"/>
            <a:r>
              <a:rPr lang="en-GB" sz="3600" dirty="0" err="1" smtClean="0"/>
              <a:t>Kemo</a:t>
            </a:r>
            <a:r>
              <a:rPr lang="en-GB" sz="3600" dirty="0" smtClean="0"/>
              <a:t> </a:t>
            </a:r>
            <a:r>
              <a:rPr lang="en-GB" sz="3600" dirty="0" err="1" smtClean="0"/>
              <a:t>Sonko</a:t>
            </a:r>
            <a:r>
              <a:rPr lang="en-GB" sz="3600" dirty="0" smtClean="0"/>
              <a:t> at </a:t>
            </a:r>
            <a:r>
              <a:rPr lang="en-GB" sz="3600" dirty="0" err="1" smtClean="0"/>
              <a:t>Bundung</a:t>
            </a:r>
            <a:r>
              <a:rPr lang="en-GB" sz="3600" dirty="0" smtClean="0"/>
              <a:t> Maternal </a:t>
            </a:r>
            <a:br>
              <a:rPr lang="en-GB" sz="3600" dirty="0" smtClean="0"/>
            </a:br>
            <a:r>
              <a:rPr lang="en-GB" sz="3600" dirty="0" smtClean="0"/>
              <a:t>and Child Health hospital had this to say…</a:t>
            </a:r>
            <a:endParaRPr lang="en-US" sz="3600" dirty="0"/>
          </a:p>
        </p:txBody>
      </p:sp>
      <p:sp>
        <p:nvSpPr>
          <p:cNvPr id="3" name="Content Placeholder 2"/>
          <p:cNvSpPr>
            <a:spLocks noGrp="1"/>
          </p:cNvSpPr>
          <p:nvPr>
            <p:ph idx="1"/>
          </p:nvPr>
        </p:nvSpPr>
        <p:spPr>
          <a:xfrm>
            <a:off x="4572000" y="1676234"/>
            <a:ext cx="4571999" cy="5181767"/>
          </a:xfrm>
        </p:spPr>
        <p:txBody>
          <a:bodyPr>
            <a:normAutofit fontScale="70000" lnSpcReduction="20000"/>
          </a:bodyPr>
          <a:lstStyle/>
          <a:p>
            <a:pPr algn="just"/>
            <a:r>
              <a:rPr lang="en-US" i="1" dirty="0"/>
              <a:t>“Definitely the E-Tracker has added value to the work and has eased the service for us. As of last week, two women came, they lost their cards, what I told them was can I have their children’s names and I just punched the names in the system and everything became plain and I have to extract their information from the </a:t>
            </a:r>
            <a:r>
              <a:rPr lang="en-US" i="1" dirty="0" smtClean="0"/>
              <a:t>E-Tracker </a:t>
            </a:r>
            <a:r>
              <a:rPr lang="en-US" i="1" dirty="0"/>
              <a:t>system to their IWC cards. It was just a click of a button every information was produced. They were amazed and were encouraging others to have patience to get their children registered”</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019" y="0"/>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pic>
        <p:nvPicPr>
          <p:cNvPr id="2050" name="Picture 2" descr="http://bidinitiative.org/wp-content/uploads/IMG-20170601-WA0015-690x3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6234"/>
            <a:ext cx="4952999" cy="495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24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25470"/>
          </a:xfrm>
        </p:spPr>
        <p:txBody>
          <a:bodyPr>
            <a:normAutofit fontScale="90000"/>
          </a:bodyPr>
          <a:lstStyle/>
          <a:p>
            <a:r>
              <a:rPr lang="en-GB" dirty="0" smtClean="0"/>
              <a:t>Challenges </a:t>
            </a:r>
            <a:endParaRPr lang="en-US" dirty="0"/>
          </a:p>
        </p:txBody>
      </p:sp>
      <p:sp>
        <p:nvSpPr>
          <p:cNvPr id="3" name="Content Placeholder 2"/>
          <p:cNvSpPr>
            <a:spLocks noGrp="1"/>
          </p:cNvSpPr>
          <p:nvPr>
            <p:ph idx="1"/>
          </p:nvPr>
        </p:nvSpPr>
        <p:spPr>
          <a:xfrm>
            <a:off x="457200" y="571480"/>
            <a:ext cx="8229600" cy="5197493"/>
          </a:xfrm>
        </p:spPr>
        <p:txBody>
          <a:bodyPr>
            <a:noAutofit/>
          </a:bodyPr>
          <a:lstStyle/>
          <a:p>
            <a:pPr>
              <a:lnSpc>
                <a:spcPct val="150000"/>
              </a:lnSpc>
            </a:pPr>
            <a:r>
              <a:rPr lang="en-US" sz="3000" dirty="0" smtClean="0"/>
              <a:t>The use of both manual and the electronic systems in the pilot health facilities</a:t>
            </a:r>
          </a:p>
          <a:p>
            <a:pPr>
              <a:lnSpc>
                <a:spcPct val="150000"/>
              </a:lnSpc>
            </a:pPr>
            <a:r>
              <a:rPr lang="en-US" sz="3000" dirty="0" smtClean="0"/>
              <a:t>The issue of internet connection </a:t>
            </a:r>
          </a:p>
          <a:p>
            <a:pPr>
              <a:lnSpc>
                <a:spcPct val="150000"/>
              </a:lnSpc>
            </a:pPr>
            <a:r>
              <a:rPr lang="en-US" sz="3000" dirty="0" smtClean="0"/>
              <a:t>Improper handling of devices and l</a:t>
            </a:r>
            <a:r>
              <a:rPr lang="en-GB" sz="2800" dirty="0" smtClean="0"/>
              <a:t>ow ICT skills</a:t>
            </a:r>
            <a:endParaRPr lang="en-US" sz="3000" dirty="0" smtClean="0"/>
          </a:p>
          <a:p>
            <a:pPr>
              <a:lnSpc>
                <a:spcPct val="150000"/>
              </a:lnSpc>
            </a:pPr>
            <a:r>
              <a:rPr lang="en-GB" sz="3000" dirty="0" smtClean="0"/>
              <a:t>Frequent staff turnover</a:t>
            </a:r>
          </a:p>
          <a:p>
            <a:pPr>
              <a:lnSpc>
                <a:spcPct val="150000"/>
              </a:lnSpc>
            </a:pPr>
            <a:r>
              <a:rPr lang="en-GB" sz="2800" dirty="0" smtClean="0"/>
              <a:t>Infrequent supportive supervision</a:t>
            </a:r>
            <a:endParaRPr lang="en-GB" sz="3000" dirty="0" smtClean="0"/>
          </a:p>
          <a:p>
            <a:pPr>
              <a:lnSpc>
                <a:spcPct val="150000"/>
              </a:lnSpc>
              <a:buNone/>
            </a:pPr>
            <a:endParaRPr lang="en-GB" sz="3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750" y="5446"/>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219058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785818"/>
          </a:xfrm>
        </p:spPr>
        <p:txBody>
          <a:bodyPr/>
          <a:lstStyle/>
          <a:p>
            <a:r>
              <a:rPr lang="en-GB" dirty="0" smtClean="0"/>
              <a:t>Lessons Learnt -1</a:t>
            </a:r>
            <a:endParaRPr lang="en-US" dirty="0"/>
          </a:p>
        </p:txBody>
      </p:sp>
      <p:sp>
        <p:nvSpPr>
          <p:cNvPr id="3" name="Content Placeholder 2"/>
          <p:cNvSpPr>
            <a:spLocks noGrp="1"/>
          </p:cNvSpPr>
          <p:nvPr>
            <p:ph idx="1"/>
          </p:nvPr>
        </p:nvSpPr>
        <p:spPr>
          <a:xfrm>
            <a:off x="214282" y="714356"/>
            <a:ext cx="8715436" cy="6143644"/>
          </a:xfrm>
        </p:spPr>
        <p:txBody>
          <a:bodyPr>
            <a:noAutofit/>
          </a:bodyPr>
          <a:lstStyle/>
          <a:p>
            <a:r>
              <a:rPr lang="en-US" sz="2800" dirty="0" smtClean="0"/>
              <a:t>Highly trained human resource is very vital in implementing any intervention. </a:t>
            </a:r>
          </a:p>
          <a:p>
            <a:pPr lvl="1"/>
            <a:r>
              <a:rPr lang="en-US" dirty="0" smtClean="0"/>
              <a:t>There is the need to assess the human resource availability and training requirements before implementing such projects.</a:t>
            </a:r>
          </a:p>
          <a:p>
            <a:pPr lvl="1"/>
            <a:r>
              <a:rPr lang="en-US" dirty="0" smtClean="0"/>
              <a:t>Staff rotation should be minimized where possible</a:t>
            </a:r>
          </a:p>
          <a:p>
            <a:pPr lvl="1"/>
            <a:r>
              <a:rPr lang="en-US" dirty="0" smtClean="0"/>
              <a:t>regularly train health workers on the DHIS2 and its related applications to build their confidence </a:t>
            </a:r>
            <a:endParaRPr lang="en-GB" dirty="0" smtClean="0"/>
          </a:p>
          <a:p>
            <a:pPr lvl="0"/>
            <a:r>
              <a:rPr lang="en-GB" sz="2800" dirty="0" smtClean="0"/>
              <a:t>High level stakeholder involvement is very crucial. The orientation of decision makers on the E-Tracker got a positive response from the immunisation decision making body.  </a:t>
            </a:r>
            <a:endParaRPr lang="en-US" sz="2800" dirty="0" smtClean="0"/>
          </a:p>
          <a:p>
            <a:pPr>
              <a:buNone/>
            </a:pPr>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152400"/>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117354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30075"/>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4"/>
            <a:ext cx="8229600" cy="642942"/>
          </a:xfrm>
        </p:spPr>
        <p:txBody>
          <a:bodyPr>
            <a:normAutofit fontScale="90000"/>
          </a:bodyPr>
          <a:lstStyle/>
          <a:p>
            <a:r>
              <a:rPr lang="en-GB" dirty="0" smtClean="0"/>
              <a:t>Lessons Learnt -2</a:t>
            </a:r>
            <a:endParaRPr lang="en-US" dirty="0"/>
          </a:p>
        </p:txBody>
      </p:sp>
      <p:sp>
        <p:nvSpPr>
          <p:cNvPr id="3" name="Content Placeholder 2"/>
          <p:cNvSpPr>
            <a:spLocks noGrp="1"/>
          </p:cNvSpPr>
          <p:nvPr>
            <p:ph idx="1"/>
          </p:nvPr>
        </p:nvSpPr>
        <p:spPr>
          <a:xfrm>
            <a:off x="457200" y="857232"/>
            <a:ext cx="8229600" cy="5786478"/>
          </a:xfrm>
        </p:spPr>
        <p:txBody>
          <a:bodyPr>
            <a:noAutofit/>
          </a:bodyPr>
          <a:lstStyle/>
          <a:p>
            <a:pPr lvl="0"/>
            <a:r>
              <a:rPr lang="en-GB" dirty="0" smtClean="0"/>
              <a:t>It is important to create a sense of ownership among service providers</a:t>
            </a:r>
            <a:endParaRPr lang="en-US" dirty="0" smtClean="0"/>
          </a:p>
          <a:p>
            <a:pPr lvl="0"/>
            <a:r>
              <a:rPr lang="en-GB" dirty="0" smtClean="0"/>
              <a:t>The system should reduce workload for health workers and waiting times for clients</a:t>
            </a:r>
            <a:endParaRPr lang="en-US" dirty="0" smtClean="0"/>
          </a:p>
          <a:p>
            <a:pPr lvl="0"/>
            <a:r>
              <a:rPr lang="en-US" dirty="0" smtClean="0"/>
              <a:t>The use of two systems in a pilot area should be discouraged. </a:t>
            </a:r>
          </a:p>
          <a:p>
            <a:pPr lvl="1"/>
            <a:r>
              <a:rPr lang="en-US" dirty="0" smtClean="0"/>
              <a:t>The two systems may create undue resistance by health workers as it will not show the efficiency of the new system being promoted. It will rather increase their workload and discourage them in using the new system.</a:t>
            </a:r>
          </a:p>
          <a:p>
            <a:endParaRPr lang="en-GB" dirty="0" smtClean="0"/>
          </a:p>
          <a:p>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4011629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857256"/>
          </a:xfrm>
        </p:spPr>
        <p:txBody>
          <a:bodyPr/>
          <a:lstStyle/>
          <a:p>
            <a:r>
              <a:rPr lang="en-GB" dirty="0" smtClean="0"/>
              <a:t>Lessons Learnt -3</a:t>
            </a:r>
            <a:endParaRPr lang="en-US" dirty="0"/>
          </a:p>
        </p:txBody>
      </p:sp>
      <p:sp>
        <p:nvSpPr>
          <p:cNvPr id="3" name="Content Placeholder 2"/>
          <p:cNvSpPr>
            <a:spLocks noGrp="1"/>
          </p:cNvSpPr>
          <p:nvPr>
            <p:ph idx="1"/>
          </p:nvPr>
        </p:nvSpPr>
        <p:spPr>
          <a:xfrm>
            <a:off x="457200" y="857232"/>
            <a:ext cx="8229600" cy="5357850"/>
          </a:xfrm>
        </p:spPr>
        <p:txBody>
          <a:bodyPr>
            <a:normAutofit/>
          </a:bodyPr>
          <a:lstStyle/>
          <a:p>
            <a:r>
              <a:rPr lang="en-GB" dirty="0" smtClean="0"/>
              <a:t>The platform  (Software or application being used for electronic immunisation registry) need to support both online and offline modes</a:t>
            </a:r>
          </a:p>
          <a:p>
            <a:pPr lvl="0"/>
            <a:r>
              <a:rPr lang="en-GB" dirty="0" smtClean="0"/>
              <a:t>Prompt reactions to technical issues is required to make the change stick</a:t>
            </a:r>
            <a:endParaRPr lang="en-US" dirty="0" smtClean="0"/>
          </a:p>
          <a:p>
            <a:r>
              <a:rPr lang="en-GB" dirty="0" smtClean="0"/>
              <a:t>Supportive supervision, monitoring and evaluations  activities should be incorporated into the budgeting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6771" y="104699"/>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365956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EVALUATION</a:t>
            </a:r>
            <a:endParaRPr lang="en-US" dirty="0"/>
          </a:p>
        </p:txBody>
      </p:sp>
      <p:sp>
        <p:nvSpPr>
          <p:cNvPr id="3" name="Content Placeholder 2"/>
          <p:cNvSpPr>
            <a:spLocks noGrp="1"/>
          </p:cNvSpPr>
          <p:nvPr>
            <p:ph idx="1"/>
          </p:nvPr>
        </p:nvSpPr>
        <p:spPr/>
        <p:txBody>
          <a:bodyPr>
            <a:normAutofit fontScale="85000" lnSpcReduction="10000"/>
          </a:bodyPr>
          <a:lstStyle/>
          <a:p>
            <a:pPr lvl="0" algn="just"/>
            <a:r>
              <a:rPr lang="en-US" dirty="0" smtClean="0"/>
              <a:t>Assess user knowledge, attitudes and practices with regard to E-Tracker in the DHIS2 software as well as determine the extent of implementation of E-tracker guidelines.</a:t>
            </a:r>
          </a:p>
          <a:p>
            <a:pPr lvl="0" algn="just"/>
            <a:r>
              <a:rPr lang="en-US" dirty="0" smtClean="0"/>
              <a:t>Understand best practices and challenges to achieving high and timely immunization coverage reports. </a:t>
            </a:r>
          </a:p>
          <a:p>
            <a:pPr lvl="0" algn="just"/>
            <a:r>
              <a:rPr lang="en-US" dirty="0" smtClean="0"/>
              <a:t>Assess frequency, timeliness and quality of supervision of Central and regional levels of the participating health facilities on the E-tracker in the DHIS2 pilot. </a:t>
            </a:r>
          </a:p>
          <a:p>
            <a:pPr lvl="0" algn="just"/>
            <a:r>
              <a:rPr lang="en-US" dirty="0" smtClean="0"/>
              <a:t>Assess country readiness for national rollout and provide an estimated cost.</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0729" y="74305"/>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094933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1</a:t>
            </a:r>
            <a:endParaRPr lang="en-US" dirty="0"/>
          </a:p>
        </p:txBody>
      </p:sp>
      <p:sp>
        <p:nvSpPr>
          <p:cNvPr id="3" name="Content Placeholder 2"/>
          <p:cNvSpPr>
            <a:spLocks noGrp="1"/>
          </p:cNvSpPr>
          <p:nvPr>
            <p:ph idx="1"/>
          </p:nvPr>
        </p:nvSpPr>
        <p:spPr/>
        <p:txBody>
          <a:bodyPr/>
          <a:lstStyle/>
          <a:p>
            <a:pPr algn="just"/>
            <a:r>
              <a:rPr lang="en-US" dirty="0" smtClean="0"/>
              <a:t>Coverage data captured in the E-Tracker from January 2017 to December 2017 show that both facilities have performed well at 76% for </a:t>
            </a:r>
            <a:r>
              <a:rPr lang="en-US" dirty="0" err="1" smtClean="0"/>
              <a:t>FajiKunda</a:t>
            </a:r>
            <a:r>
              <a:rPr lang="en-US" dirty="0" smtClean="0"/>
              <a:t> and 62.3% for JFPH </a:t>
            </a:r>
          </a:p>
          <a:p>
            <a:pPr algn="just"/>
            <a:r>
              <a:rPr lang="en-GB" dirty="0" smtClean="0"/>
              <a:t>Health workers demonstrated a good knowledge and skills on the use of the software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126138"/>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020231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2</a:t>
            </a:r>
            <a:endParaRPr lang="en-US" dirty="0"/>
          </a:p>
        </p:txBody>
      </p:sp>
      <p:sp>
        <p:nvSpPr>
          <p:cNvPr id="3" name="Content Placeholder 2"/>
          <p:cNvSpPr>
            <a:spLocks noGrp="1"/>
          </p:cNvSpPr>
          <p:nvPr>
            <p:ph idx="1"/>
          </p:nvPr>
        </p:nvSpPr>
        <p:spPr/>
        <p:txBody>
          <a:bodyPr/>
          <a:lstStyle/>
          <a:p>
            <a:pPr algn="just"/>
            <a:r>
              <a:rPr lang="en-GB" dirty="0" smtClean="0"/>
              <a:t>The lack of reliable internet services have been largely blamed for the underperformance</a:t>
            </a:r>
          </a:p>
          <a:p>
            <a:pPr algn="just"/>
            <a:r>
              <a:rPr lang="en-GB" dirty="0" smtClean="0"/>
              <a:t>Supervision from all levels of the health system has not been as regular and consistent as required</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9142" y="44451"/>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95814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3</a:t>
            </a:r>
            <a:endParaRPr lang="en-US" dirty="0"/>
          </a:p>
        </p:txBody>
      </p:sp>
      <p:sp>
        <p:nvSpPr>
          <p:cNvPr id="3" name="Content Placeholder 2"/>
          <p:cNvSpPr>
            <a:spLocks noGrp="1"/>
          </p:cNvSpPr>
          <p:nvPr>
            <p:ph idx="1"/>
          </p:nvPr>
        </p:nvSpPr>
        <p:spPr/>
        <p:txBody>
          <a:bodyPr/>
          <a:lstStyle/>
          <a:p>
            <a:pPr algn="just"/>
            <a:r>
              <a:rPr lang="en-GB" dirty="0" smtClean="0"/>
              <a:t>The evaluation has conclusively shown that it is possible to undertake a phased out national rollout provided the required resources are made available. </a:t>
            </a:r>
          </a:p>
          <a:p>
            <a:pPr algn="just"/>
            <a:r>
              <a:rPr lang="en-GB" dirty="0" smtClean="0"/>
              <a:t>It is estimated that approximately $225,000 would be required for the rollout reaching all health facilities in the country.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126138"/>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2611264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Bottlenecks</a:t>
            </a:r>
            <a:endParaRPr lang="en-US" dirty="0"/>
          </a:p>
        </p:txBody>
      </p:sp>
      <p:sp>
        <p:nvSpPr>
          <p:cNvPr id="3" name="Content Placeholder 2"/>
          <p:cNvSpPr>
            <a:spLocks noGrp="1"/>
          </p:cNvSpPr>
          <p:nvPr>
            <p:ph idx="1"/>
          </p:nvPr>
        </p:nvSpPr>
        <p:spPr/>
        <p:txBody>
          <a:bodyPr>
            <a:normAutofit lnSpcReduction="10000"/>
          </a:bodyPr>
          <a:lstStyle/>
          <a:p>
            <a:pPr algn="just"/>
            <a:r>
              <a:rPr lang="en-GB" dirty="0" smtClean="0"/>
              <a:t>System functionality dependant on availability of electricity and internet services, </a:t>
            </a:r>
          </a:p>
          <a:p>
            <a:pPr algn="just"/>
            <a:r>
              <a:rPr lang="en-GB" dirty="0" smtClean="0"/>
              <a:t>Limited bandwidth preventing continuous internet access, </a:t>
            </a:r>
          </a:p>
          <a:p>
            <a:pPr algn="just"/>
            <a:r>
              <a:rPr lang="en-GB" dirty="0" smtClean="0"/>
              <a:t>Limited laptops especially in facilities with large monthly targets for immunisation,</a:t>
            </a:r>
          </a:p>
          <a:p>
            <a:pPr algn="just"/>
            <a:r>
              <a:rPr lang="en-GB" dirty="0" smtClean="0"/>
              <a:t>Data bundles allocated to the two health facilities are not sufficient to last a whole month.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666" y="80044"/>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193929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ZA" sz="3200" b="1" dirty="0" smtClean="0"/>
              <a:t>The bid learning network</a:t>
            </a:r>
            <a:endParaRPr lang="en-US" sz="3200" b="1" dirty="0"/>
          </a:p>
        </p:txBody>
      </p:sp>
      <p:sp>
        <p:nvSpPr>
          <p:cNvPr id="5" name="Date Placeholder 4"/>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6" name="Picture 5" descr="cid:image007.png@01D41761.A07B2A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552333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GB" dirty="0" smtClean="0"/>
              <a:t>Short Term Recommendations </a:t>
            </a:r>
            <a:br>
              <a:rPr lang="en-GB" dirty="0" smtClean="0"/>
            </a:br>
            <a:r>
              <a:rPr lang="en-GB" dirty="0" smtClean="0"/>
              <a:t>from the Evaluator</a:t>
            </a:r>
            <a:endParaRPr lang="en-US" dirty="0"/>
          </a:p>
        </p:txBody>
      </p:sp>
      <p:sp>
        <p:nvSpPr>
          <p:cNvPr id="3" name="Content Placeholder 2"/>
          <p:cNvSpPr>
            <a:spLocks noGrp="1"/>
          </p:cNvSpPr>
          <p:nvPr>
            <p:ph idx="1"/>
          </p:nvPr>
        </p:nvSpPr>
        <p:spPr>
          <a:xfrm>
            <a:off x="457200" y="1374779"/>
            <a:ext cx="8229600" cy="5054617"/>
          </a:xfrm>
        </p:spPr>
        <p:txBody>
          <a:bodyPr>
            <a:noAutofit/>
          </a:bodyPr>
          <a:lstStyle/>
          <a:p>
            <a:pPr lvl="0" algn="just"/>
            <a:r>
              <a:rPr lang="en-GB" sz="2000" dirty="0" smtClean="0"/>
              <a:t>Treat as urgent shifting from laptops to Tablets and also shift from the online version of the E-Tracker to the offline mode to avoid frequent interruption as revealed during the evaluation.</a:t>
            </a:r>
            <a:endParaRPr lang="en-US" sz="2000" dirty="0" smtClean="0"/>
          </a:p>
          <a:p>
            <a:pPr lvl="0" algn="just"/>
            <a:r>
              <a:rPr lang="en-GB" sz="2000" dirty="0" smtClean="0"/>
              <a:t>Consider formulating a policy that allows the constitution of a taskforce and institutionalized quarterly joint review of data.</a:t>
            </a:r>
            <a:endParaRPr lang="en-US" sz="2000" dirty="0" smtClean="0"/>
          </a:p>
          <a:p>
            <a:pPr lvl="0" algn="just"/>
            <a:r>
              <a:rPr lang="en-GB" sz="2000" dirty="0" smtClean="0"/>
              <a:t>ICT to retrain and equip staff with all the required skills to realize the best out of what the E-Tracker can offer, including the analysis and interpretation of multiple data variables. </a:t>
            </a:r>
            <a:endParaRPr lang="en-US" sz="2000" dirty="0" smtClean="0"/>
          </a:p>
          <a:p>
            <a:pPr lvl="0" algn="just"/>
            <a:r>
              <a:rPr lang="en-GB" sz="2000" dirty="0" smtClean="0"/>
              <a:t>ICT and EPI working together, should undertake problem solving “hands-on” training supervision in the two pilot sites at least once weekly during the first three months after installation and training on the offline version of the E-Tracker. </a:t>
            </a:r>
            <a:endParaRPr lang="en-US" sz="2000" dirty="0" smtClean="0"/>
          </a:p>
          <a:p>
            <a:pPr algn="just"/>
            <a:r>
              <a:rPr lang="en-GB" sz="2000" dirty="0" smtClean="0"/>
              <a:t>RHDs as frontline supervisors should participate in all E-Tracker related skills training and to revise their  supervision checklist to include issues around the digital immunization register </a:t>
            </a:r>
            <a:endParaRPr lang="en-US"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697" y="59693"/>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3309335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Long Term Recommendations</a:t>
            </a:r>
            <a:br>
              <a:rPr lang="en-GB" dirty="0" smtClean="0"/>
            </a:br>
            <a:r>
              <a:rPr lang="en-GB" dirty="0" smtClean="0"/>
              <a:t> from the Evaluator</a:t>
            </a:r>
            <a:endParaRPr lang="en-US" dirty="0"/>
          </a:p>
        </p:txBody>
      </p:sp>
      <p:sp>
        <p:nvSpPr>
          <p:cNvPr id="3" name="Content Placeholder 2"/>
          <p:cNvSpPr>
            <a:spLocks noGrp="1"/>
          </p:cNvSpPr>
          <p:nvPr>
            <p:ph idx="1"/>
          </p:nvPr>
        </p:nvSpPr>
        <p:spPr>
          <a:xfrm>
            <a:off x="457200" y="1600200"/>
            <a:ext cx="8258204" cy="5114948"/>
          </a:xfrm>
        </p:spPr>
        <p:txBody>
          <a:bodyPr>
            <a:normAutofit fontScale="77500" lnSpcReduction="20000"/>
          </a:bodyPr>
          <a:lstStyle/>
          <a:p>
            <a:pPr lvl="0" algn="just"/>
            <a:r>
              <a:rPr lang="en-GB" dirty="0" smtClean="0"/>
              <a:t>EPI to consider a phased expansion strategy, gradually moving from one region to another at an interval of two years to allow for consolidation of gains in new expansion regions.</a:t>
            </a:r>
            <a:endParaRPr lang="en-US" dirty="0" smtClean="0"/>
          </a:p>
          <a:p>
            <a:pPr lvl="0" algn="just"/>
            <a:r>
              <a:rPr lang="en-GB" dirty="0" smtClean="0"/>
              <a:t>Undertake fundraising activities such as the preparation of high quality funding proposals and share with potential donors including PATH, </a:t>
            </a:r>
            <a:r>
              <a:rPr lang="en-GB" dirty="0" err="1" smtClean="0"/>
              <a:t>Gavi</a:t>
            </a:r>
            <a:r>
              <a:rPr lang="en-GB" dirty="0" smtClean="0"/>
              <a:t>, UNICEF and WHO.</a:t>
            </a:r>
            <a:endParaRPr lang="en-US" dirty="0" smtClean="0"/>
          </a:p>
          <a:p>
            <a:pPr lvl="0" algn="just"/>
            <a:r>
              <a:rPr lang="en-GB" dirty="0" smtClean="0"/>
              <a:t>Use higher level authority such as the Permanent Secretary and the Minister of Health and Social Welfare to explore possibility of private sector participation and financing of equipment and internet connectivity costs. </a:t>
            </a:r>
            <a:endParaRPr lang="en-US" dirty="0" smtClean="0"/>
          </a:p>
          <a:p>
            <a:pPr lvl="0" algn="just"/>
            <a:r>
              <a:rPr lang="en-GB" dirty="0" smtClean="0"/>
              <a:t>The EPI Management and especially the RHDs must endeavour to undertake regular supervision to support implementation and post implementation regions.</a:t>
            </a:r>
            <a:endParaRPr lang="en-US" dirty="0" smtClean="0"/>
          </a:p>
          <a:p>
            <a:pPr algn="just"/>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50" y="126138"/>
            <a:ext cx="10652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4033868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6"/>
          <p:cNvGraphicFramePr>
            <a:graphicFrameLocks noGrp="1" noChangeAspect="1"/>
          </p:cNvGraphicFramePr>
          <p:nvPr>
            <p:ph idx="1"/>
          </p:nvPr>
        </p:nvGraphicFramePr>
        <p:xfrm>
          <a:off x="0" y="76200"/>
          <a:ext cx="9067800" cy="4191000"/>
        </p:xfrm>
        <a:graphic>
          <a:graphicData uri="http://schemas.openxmlformats.org/presentationml/2006/ole">
            <mc:AlternateContent xmlns:mc="http://schemas.openxmlformats.org/markup-compatibility/2006">
              <mc:Choice xmlns:v="urn:schemas-microsoft-com:vml" Requires="v">
                <p:oleObj spid="_x0000_s1050" name="Bitmap Image" r:id="rId3" imgW="3781309" imgH="2400653" progId="PBrush">
                  <p:embed/>
                </p:oleObj>
              </mc:Choice>
              <mc:Fallback>
                <p:oleObj name="Bitmap Image" r:id="rId3" imgW="3781309" imgH="2400653"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0678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9" name="Content Placeholder 2"/>
          <p:cNvSpPr txBox="1">
            <a:spLocks/>
          </p:cNvSpPr>
          <p:nvPr/>
        </p:nvSpPr>
        <p:spPr bwMode="auto">
          <a:xfrm>
            <a:off x="76200" y="5013325"/>
            <a:ext cx="8991600" cy="1017588"/>
          </a:xfrm>
          <a:prstGeom prst="rect">
            <a:avLst/>
          </a:prstGeom>
          <a:noFill/>
          <a:ln w="9525">
            <a:noFill/>
            <a:miter lim="800000"/>
            <a:headEnd/>
            <a:tailEnd/>
          </a:ln>
        </p:spPr>
        <p:txBody>
          <a:bodyPr/>
          <a:lstStyle/>
          <a:p>
            <a:pPr algn="ctr" defTabSz="685800">
              <a:lnSpc>
                <a:spcPct val="90000"/>
              </a:lnSpc>
              <a:spcBef>
                <a:spcPts val="750"/>
              </a:spcBef>
              <a:buFont typeface="Arial" pitchFamily="34" charset="0"/>
              <a:buNone/>
            </a:pPr>
            <a:r>
              <a:rPr lang="en-US" altLang="en-US" sz="9600">
                <a:solidFill>
                  <a:srgbClr val="7030A0"/>
                </a:solidFill>
              </a:rPr>
              <a:t>Thank You</a:t>
            </a:r>
          </a:p>
        </p:txBody>
      </p:sp>
      <p:sp>
        <p:nvSpPr>
          <p:cNvPr id="4" name="Slide Number Placeholder 3"/>
          <p:cNvSpPr>
            <a:spLocks noGrp="1"/>
          </p:cNvSpPr>
          <p:nvPr>
            <p:ph type="sldNum" sz="quarter" idx="12"/>
          </p:nvPr>
        </p:nvSpPr>
        <p:spPr/>
        <p:txBody>
          <a:bodyPr/>
          <a:lstStyle/>
          <a:p>
            <a:fld id="{B875BD32-8B02-4DA5-9611-0914607D57F9}" type="slidenum">
              <a:rPr lang="en-US" smtClean="0">
                <a:solidFill>
                  <a:prstClr val="black">
                    <a:tint val="75000"/>
                  </a:prstClr>
                </a:solidFill>
              </a:rPr>
              <a:pPr/>
              <a:t>42</a:t>
            </a:fld>
            <a:endParaRPr lang="en-US">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17 October 2018</a:t>
            </a:r>
            <a:endParaRPr lang="en-US" dirty="0">
              <a:solidFill>
                <a:prstClr val="black">
                  <a:tint val="75000"/>
                </a:prstClr>
              </a:solidFill>
            </a:endParaRPr>
          </a:p>
        </p:txBody>
      </p:sp>
    </p:spTree>
    <p:extLst>
      <p:ext uri="{BB962C8B-B14F-4D97-AF65-F5344CB8AC3E}">
        <p14:creationId xmlns:p14="http://schemas.microsoft.com/office/powerpoint/2010/main" val="312388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BID Learning Network</a:t>
            </a:r>
          </a:p>
        </p:txBody>
      </p:sp>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8" name="Picture 7" descr="cid:image007.png@01D41761.A07B2A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
        <p:nvSpPr>
          <p:cNvPr id="3" name="Content Placeholder 2"/>
          <p:cNvSpPr>
            <a:spLocks noGrp="1"/>
          </p:cNvSpPr>
          <p:nvPr>
            <p:ph idx="1"/>
          </p:nvPr>
        </p:nvSpPr>
        <p:spPr>
          <a:xfrm>
            <a:off x="228600" y="1600200"/>
            <a:ext cx="8679024" cy="4756150"/>
          </a:xfrm>
        </p:spPr>
        <p:txBody>
          <a:bodyPr>
            <a:normAutofit lnSpcReduction="10000"/>
          </a:bodyPr>
          <a:lstStyle/>
          <a:p>
            <a:r>
              <a:rPr lang="en-GB" dirty="0" smtClean="0"/>
              <a:t>BLN will remain a:</a:t>
            </a:r>
          </a:p>
          <a:p>
            <a:pPr lvl="1">
              <a:buFont typeface="Wingdings" panose="05000000000000000000" pitchFamily="2" charset="2"/>
              <a:buChar char="q"/>
            </a:pPr>
            <a:r>
              <a:rPr lang="en-GB" sz="2400" dirty="0" smtClean="0"/>
              <a:t>Conduit of learning and sharing of experiences for peers, partners, donors and technical experts; </a:t>
            </a:r>
          </a:p>
          <a:p>
            <a:pPr lvl="1">
              <a:buFont typeface="Wingdings" panose="05000000000000000000" pitchFamily="2" charset="2"/>
              <a:buChar char="q"/>
            </a:pPr>
            <a:r>
              <a:rPr lang="en-GB" sz="2400" dirty="0" smtClean="0"/>
              <a:t>Platform for information exchange &amp; technical resource sharing, peer-to-peer interaction and exchange of promising practices;</a:t>
            </a:r>
          </a:p>
          <a:p>
            <a:pPr lvl="1" algn="just">
              <a:buFont typeface="Wingdings" panose="05000000000000000000" pitchFamily="2" charset="2"/>
              <a:buChar char="q"/>
            </a:pPr>
            <a:r>
              <a:rPr lang="en-GB" sz="2400" dirty="0" smtClean="0"/>
              <a:t>Platform that connects innovations coming out of implementation activities to country managers and professionals that need to be aware of these advancements for improved health program outputs; and</a:t>
            </a:r>
          </a:p>
          <a:p>
            <a:pPr lvl="1" algn="just">
              <a:buFont typeface="Wingdings" panose="05000000000000000000" pitchFamily="2" charset="2"/>
              <a:buChar char="q"/>
            </a:pPr>
            <a:r>
              <a:rPr lang="en-GB" sz="2400" dirty="0"/>
              <a:t> </a:t>
            </a:r>
            <a:r>
              <a:rPr lang="en-GB" sz="2400" dirty="0" smtClean="0"/>
              <a:t>Platform that brings like minds together to brainstorm matters of mutual interest that contribute to better health outcomes</a:t>
            </a:r>
          </a:p>
          <a:p>
            <a:pPr marL="457200" lvl="1" indent="0">
              <a:buNone/>
            </a:pPr>
            <a:endParaRPr lang="en-GB" dirty="0" smtClean="0"/>
          </a:p>
        </p:txBody>
      </p:sp>
    </p:spTree>
    <p:extLst>
      <p:ext uri="{BB962C8B-B14F-4D97-AF65-F5344CB8AC3E}">
        <p14:creationId xmlns:p14="http://schemas.microsoft.com/office/powerpoint/2010/main" val="1646171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304800" y="1524000"/>
            <a:ext cx="4572000" cy="2362200"/>
          </a:xfrm>
        </p:spPr>
        <p:txBody>
          <a:bodyPr>
            <a:normAutofit/>
          </a:bodyPr>
          <a:lstStyle/>
          <a:p>
            <a:r>
              <a:rPr lang="en-GB" sz="3200" dirty="0" smtClean="0"/>
              <a:t>“</a:t>
            </a:r>
            <a:r>
              <a:rPr lang="en-GB" sz="3200" b="1" dirty="0" smtClean="0"/>
              <a:t>Piloting the e-tracker APP in DHIS in The gambia”</a:t>
            </a:r>
            <a:endParaRPr lang="en-US" sz="3200" b="1" dirty="0"/>
          </a:p>
        </p:txBody>
      </p:sp>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7" name="Picture 6" descr="cid:image007.png@01D41761.A07B2A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239027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p>
        </p:txBody>
      </p:sp>
      <p:sp>
        <p:nvSpPr>
          <p:cNvPr id="3" name="Content Placeholder 2"/>
          <p:cNvSpPr>
            <a:spLocks noGrp="1"/>
          </p:cNvSpPr>
          <p:nvPr>
            <p:ph idx="1"/>
          </p:nvPr>
        </p:nvSpPr>
        <p:spPr/>
        <p:txBody>
          <a:bodyPr>
            <a:normAutofit lnSpcReduction="10000"/>
          </a:bodyPr>
          <a:lstStyle/>
          <a:p>
            <a:pPr algn="just"/>
            <a:endParaRPr lang="en-ZA" dirty="0" smtClean="0"/>
          </a:p>
          <a:p>
            <a:pPr algn="just"/>
            <a:endParaRPr lang="en-ZA" dirty="0"/>
          </a:p>
          <a:p>
            <a:pPr algn="just"/>
            <a:r>
              <a:rPr lang="en-ZA" sz="2800" dirty="0" smtClean="0">
                <a:solidFill>
                  <a:schemeClr val="tx1">
                    <a:lumMod val="50000"/>
                  </a:schemeClr>
                </a:solidFill>
              </a:rPr>
              <a:t>Public </a:t>
            </a:r>
            <a:r>
              <a:rPr lang="en-ZA" sz="2800" dirty="0">
                <a:solidFill>
                  <a:schemeClr val="tx1">
                    <a:lumMod val="50000"/>
                  </a:schemeClr>
                </a:solidFill>
              </a:rPr>
              <a:t>Health Specialist with 18 years </a:t>
            </a:r>
            <a:r>
              <a:rPr lang="en-ZA" sz="2800" dirty="0" smtClean="0">
                <a:solidFill>
                  <a:schemeClr val="tx1">
                    <a:lumMod val="50000"/>
                  </a:schemeClr>
                </a:solidFill>
              </a:rPr>
              <a:t>experience; </a:t>
            </a:r>
            <a:endParaRPr lang="en-ZA" sz="2800" dirty="0">
              <a:solidFill>
                <a:schemeClr val="tx1">
                  <a:lumMod val="50000"/>
                </a:schemeClr>
              </a:solidFill>
            </a:endParaRPr>
          </a:p>
          <a:p>
            <a:pPr algn="just"/>
            <a:r>
              <a:rPr lang="en-ZA" sz="2800" dirty="0">
                <a:solidFill>
                  <a:schemeClr val="tx1">
                    <a:lumMod val="50000"/>
                  </a:schemeClr>
                </a:solidFill>
              </a:rPr>
              <a:t>Focus on immunization, disease surveillance and other public health-related activities; </a:t>
            </a:r>
          </a:p>
          <a:p>
            <a:pPr algn="just"/>
            <a:r>
              <a:rPr lang="en-ZA" sz="2800" dirty="0">
                <a:solidFill>
                  <a:schemeClr val="tx1">
                    <a:lumMod val="50000"/>
                  </a:schemeClr>
                </a:solidFill>
              </a:rPr>
              <a:t>Divisional Vector Control Officer (2006);</a:t>
            </a:r>
          </a:p>
          <a:p>
            <a:pPr algn="just"/>
            <a:r>
              <a:rPr lang="en-ZA" sz="2800" dirty="0">
                <a:solidFill>
                  <a:schemeClr val="tx1">
                    <a:lumMod val="50000"/>
                  </a:schemeClr>
                </a:solidFill>
              </a:rPr>
              <a:t>Senior Malaria Control Officer (2011 – 2012);</a:t>
            </a:r>
          </a:p>
          <a:p>
            <a:pPr algn="just"/>
            <a:r>
              <a:rPr lang="en-ZA" sz="2800" dirty="0">
                <a:solidFill>
                  <a:schemeClr val="tx1">
                    <a:lumMod val="50000"/>
                  </a:schemeClr>
                </a:solidFill>
              </a:rPr>
              <a:t>STOP Program Consultant in Nigeria (2013 to 2014);</a:t>
            </a:r>
          </a:p>
          <a:p>
            <a:endParaRPr lang="en-US" dirty="0"/>
          </a:p>
        </p:txBody>
      </p:sp>
      <p:sp>
        <p:nvSpPr>
          <p:cNvPr id="7" name="Title 1"/>
          <p:cNvSpPr>
            <a:spLocks noGrp="1"/>
          </p:cNvSpPr>
          <p:nvPr>
            <p:ph type="title"/>
          </p:nvPr>
        </p:nvSpPr>
        <p:spPr>
          <a:xfrm>
            <a:off x="428625" y="685800"/>
            <a:ext cx="8229600" cy="1219200"/>
          </a:xfrm>
        </p:spPr>
        <p:txBody>
          <a:bodyPr/>
          <a:lstStyle/>
          <a:p>
            <a:r>
              <a:rPr lang="en-US" b="1" dirty="0"/>
              <a:t>Introducing our </a:t>
            </a:r>
            <a:r>
              <a:rPr lang="en-US" b="1" dirty="0" smtClean="0"/>
              <a:t>Speaker:                        </a:t>
            </a:r>
            <a:br>
              <a:rPr lang="en-US" b="1" dirty="0" smtClean="0"/>
            </a:br>
            <a:r>
              <a:rPr lang="en-US" b="1" dirty="0" smtClean="0"/>
              <a:t>Mbye Njie            </a:t>
            </a:r>
            <a:endParaRPr lang="en-US" dirty="0"/>
          </a:p>
        </p:txBody>
      </p:sp>
      <p:sp>
        <p:nvSpPr>
          <p:cNvPr id="8" name="Oval 7"/>
          <p:cNvSpPr/>
          <p:nvPr/>
        </p:nvSpPr>
        <p:spPr>
          <a:xfrm>
            <a:off x="5410200" y="685800"/>
            <a:ext cx="1799995" cy="1799995"/>
          </a:xfrm>
          <a:prstGeom prst="ellipse">
            <a:avLst/>
          </a:prstGeom>
          <a:blipFill>
            <a:blip r:embed="rId3">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8532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Introducing the Speaker (cont’d)</a:t>
            </a:r>
            <a:endParaRPr lang="en-US" dirty="0"/>
          </a:p>
        </p:txBody>
      </p:sp>
      <p:sp>
        <p:nvSpPr>
          <p:cNvPr id="3" name="Content Placeholder 2"/>
          <p:cNvSpPr>
            <a:spLocks noGrp="1"/>
          </p:cNvSpPr>
          <p:nvPr>
            <p:ph idx="1"/>
          </p:nvPr>
        </p:nvSpPr>
        <p:spPr>
          <a:xfrm>
            <a:off x="457200" y="1524000"/>
            <a:ext cx="8458200" cy="4602163"/>
          </a:xfrm>
        </p:spPr>
        <p:txBody>
          <a:bodyPr>
            <a:normAutofit/>
          </a:bodyPr>
          <a:lstStyle/>
          <a:p>
            <a:pPr algn="just"/>
            <a:r>
              <a:rPr lang="en-ZA" sz="2800" dirty="0"/>
              <a:t>Capacity Building Manager under the Expanded Program on Immunization in The Gambia - responsible for strengthening the program and coordinating training activities.</a:t>
            </a:r>
          </a:p>
          <a:p>
            <a:pPr algn="just"/>
            <a:r>
              <a:rPr lang="en-ZA" sz="2800" dirty="0"/>
              <a:t>Currently the Senior VPD Surveillance Officer, Gambia EPI.</a:t>
            </a:r>
          </a:p>
          <a:p>
            <a:pPr algn="just"/>
            <a:r>
              <a:rPr lang="en-ZA" sz="2800" dirty="0"/>
              <a:t>Holds a HND in Public Health, MSc in Public Health Entomology, and certificates in Management Skills for Supervisors and Field Epidemiology</a:t>
            </a:r>
          </a:p>
          <a:p>
            <a:endParaRPr lang="en-US" dirty="0"/>
          </a:p>
        </p:txBody>
      </p:sp>
      <p:sp>
        <p:nvSpPr>
          <p:cNvPr id="4" name="Date Placeholder 3"/>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spTree>
    <p:extLst>
      <p:ext uri="{BB962C8B-B14F-4D97-AF65-F5344CB8AC3E}">
        <p14:creationId xmlns:p14="http://schemas.microsoft.com/office/powerpoint/2010/main" val="336345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ZA" sz="3200" b="1" dirty="0" smtClean="0"/>
              <a:t>introducing the topic: what you will learn</a:t>
            </a:r>
            <a:endParaRPr lang="en-US" sz="3200" b="1" dirty="0"/>
          </a:p>
        </p:txBody>
      </p:sp>
      <p:sp>
        <p:nvSpPr>
          <p:cNvPr id="6" name="Date Placeholder 5"/>
          <p:cNvSpPr>
            <a:spLocks noGrp="1"/>
          </p:cNvSpPr>
          <p:nvPr>
            <p:ph type="dt" sz="half" idx="10"/>
          </p:nvPr>
        </p:nvSpPr>
        <p:spPr/>
        <p:txBody>
          <a:bodyPr/>
          <a:lstStyle/>
          <a:p>
            <a:r>
              <a:rPr lang="en-US" dirty="0" smtClean="0">
                <a:solidFill>
                  <a:srgbClr val="FFFFFF">
                    <a:lumMod val="50000"/>
                  </a:srgbClr>
                </a:solidFill>
              </a:rPr>
              <a:t>17 October 2018</a:t>
            </a:r>
            <a:endParaRPr lang="en-US" dirty="0">
              <a:solidFill>
                <a:srgbClr val="FFFFFF">
                  <a:lumMod val="50000"/>
                </a:srgbClr>
              </a:solidFill>
            </a:endParaRPr>
          </a:p>
        </p:txBody>
      </p:sp>
      <p:pic>
        <p:nvPicPr>
          <p:cNvPr id="7" name="Picture 6" descr="cid:image007.png@01D41761.A07B2A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351225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D_PPT">
  <a:themeElements>
    <a:clrScheme name="BID">
      <a:dk1>
        <a:srgbClr val="FFFFFF"/>
      </a:dk1>
      <a:lt1>
        <a:sysClr val="window" lastClr="FFFFFF"/>
      </a:lt1>
      <a:dk2>
        <a:srgbClr val="6D6E71"/>
      </a:dk2>
      <a:lt2>
        <a:srgbClr val="6D6E71"/>
      </a:lt2>
      <a:accent1>
        <a:srgbClr val="6D6E71"/>
      </a:accent1>
      <a:accent2>
        <a:srgbClr val="418CC8"/>
      </a:accent2>
      <a:accent3>
        <a:srgbClr val="ED6929"/>
      </a:accent3>
      <a:accent4>
        <a:srgbClr val="F4A32C"/>
      </a:accent4>
      <a:accent5>
        <a:srgbClr val="6DA943"/>
      </a:accent5>
      <a:accent6>
        <a:srgbClr val="C2B59B"/>
      </a:accent6>
      <a:hlink>
        <a:srgbClr val="418CC8"/>
      </a:hlink>
      <a:folHlink>
        <a:srgbClr val="6D6E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mms product" ma:contentTypeID="0x010100348DA403619F5042AB1AFC620EA174F302003173ACF5179DA24FA4FCC98FA1F1B2F0" ma:contentTypeVersion="5" ma:contentTypeDescription="" ma:contentTypeScope="" ma:versionID="dd21e0ea66d2fc5cd1b14cde9d43db44">
  <xsd:schema xmlns:xsd="http://www.w3.org/2001/XMLSchema" xmlns:xs="http://www.w3.org/2001/XMLSchema" xmlns:p="http://schemas.microsoft.com/office/2006/metadata/properties" xmlns:ns2="976f1790-4978-47c4-9f92-12b79e59e488" targetNamespace="http://schemas.microsoft.com/office/2006/metadata/properties" ma:root="true" ma:fieldsID="fd846755fb17abc392c12f399df2372d" ns2:_="">
    <xsd:import namespace="976f1790-4978-47c4-9f92-12b79e59e488"/>
    <xsd:element name="properties">
      <xsd:complexType>
        <xsd:sequence>
          <xsd:element name="documentManagement">
            <xsd:complexType>
              <xsd:all>
                <xsd:element ref="ns2:Document_x0020_Category" minOccurs="0"/>
                <xsd:element ref="ns2:Workstream_x0028_s_x0029_" minOccurs="0"/>
                <xsd:element ref="ns2:Audience1" minOccurs="0"/>
                <xsd:element ref="ns2:Product" minOccurs="0"/>
                <xsd:element ref="ns2:Comms_x0020_subjec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f1790-4978-47c4-9f92-12b79e59e488" elementFormDefault="qualified">
    <xsd:import namespace="http://schemas.microsoft.com/office/2006/documentManagement/types"/>
    <xsd:import namespace="http://schemas.microsoft.com/office/infopath/2007/PartnerControls"/>
    <xsd:element name="Document_x0020_Category" ma:index="8" nillable="true" ma:displayName="Document Category" ma:description="Meeting item: Content related to INTERNAL meeting records.&#10;Event item: Content related to initiative events with EXTERNAL participants.&#10;Resource: EXTERNALLY produced reference items that support workstream activities or knowledge.&#10;Team tool: INTERNALLY produced guides, templates, job aids, or procedure for team use.&#10;Report: INTERNALLY produced documents summarizing missions, activities, approaches, or results." ma:format="RadioButtons" ma:internalName="Document_x0020_Category">
      <xsd:simpleType>
        <xsd:restriction base="dms:Choice">
          <xsd:enumeration value="Meeting item"/>
          <xsd:enumeration value="Event item"/>
          <xsd:enumeration value="Resource"/>
          <xsd:enumeration value="Team tool"/>
          <xsd:enumeration value="Report"/>
        </xsd:restriction>
      </xsd:simpleType>
    </xsd:element>
    <xsd:element name="Workstream_x0028_s_x0029_" ma:index="9" nillable="true" ma:displayName="Workstream(s)" ma:description="What workstream(s) is this related to?" ma:internalName="Workstream_x0028_s_x0029_">
      <xsd:complexType>
        <xsd:complexContent>
          <xsd:extension base="dms:MultiChoice">
            <xsd:sequence>
              <xsd:element name="Value" maxOccurs="unbounded" minOccurs="0" nillable="true">
                <xsd:simpleType>
                  <xsd:restriction base="dms:Choice">
                    <xsd:enumeration value="BID Learning Network"/>
                    <xsd:enumeration value="Change Management"/>
                    <xsd:enumeration value="Communications"/>
                    <xsd:enumeration value="M&amp;E/Learning agenda"/>
                    <xsd:enumeration value="Operations"/>
                    <xsd:enumeration value="Product Vision"/>
                    <xsd:enumeration value="Scaling BID"/>
                  </xsd:restriction>
                </xsd:simpleType>
              </xsd:element>
            </xsd:sequence>
          </xsd:extension>
        </xsd:complexContent>
      </xsd:complexType>
    </xsd:element>
    <xsd:element name="Audience1" ma:index="10" nillable="true" ma:displayName="Audience" ma:description="Which audience is this item intended for?" ma:format="RadioButtons" ma:internalName="Audience1">
      <xsd:simpleType>
        <xsd:restriction base="dms:Choice">
          <xsd:enumeration value="Internal: PATH"/>
          <xsd:enumeration value="Internal: BID full team"/>
          <xsd:enumeration value="External: Media"/>
          <xsd:enumeration value="External: Stakeholders/Partners"/>
          <xsd:enumeration value="External: All"/>
        </xsd:restriction>
      </xsd:simpleType>
    </xsd:element>
    <xsd:element name="Product" ma:index="11" nillable="true" ma:displayName="Product" ma:description="Choose they type of communications product for this item." ma:format="Dropdown" ma:internalName="Product">
      <xsd:simpleType>
        <xsd:restriction base="dms:Choice">
          <xsd:enumeration value="Background"/>
          <xsd:enumeration value="Briefing/Presentation"/>
          <xsd:enumeration value="Icon"/>
          <xsd:enumeration value="Messaging"/>
          <xsd:enumeration value="Miscellaneous"/>
          <xsd:enumeration value="Newsletter"/>
          <xsd:enumeration value="Outreach/Announcement"/>
          <xsd:enumeration value="Planning/Project Management"/>
          <xsd:enumeration value="Recap"/>
          <xsd:enumeration value="Video"/>
        </xsd:restriction>
      </xsd:simpleType>
    </xsd:element>
    <xsd:element name="Comms_x0020_subjects" ma:index="12" nillable="true" ma:displayName="Comms subjects" ma:description="Choose 3-5 communications subject matter areas most relevant to this document." ma:list="{e4445ae1-d9e4-47ab-b760-390135bb06b6}" ma:internalName="Comms_x0020_subjects" ma:showField="Comms" ma:web="976f1790-4978-47c4-9f92-12b79e59e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976f1790-4978-47c4-9f92-12b79e59e488">Team tool</Document_x0020_Category>
    <Workstream_x0028_s_x0029_ xmlns="976f1790-4978-47c4-9f92-12b79e59e488">
      <Value>Communications</Value>
    </Workstream_x0028_s_x0029_>
    <Audience1 xmlns="976f1790-4978-47c4-9f92-12b79e59e488">Internal: BID full team</Audience1>
    <Product xmlns="976f1790-4978-47c4-9f92-12b79e59e488" xsi:nil="true"/>
    <Comms_x0020_subjects xmlns="976f1790-4978-47c4-9f92-12b79e59e48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4CCD1E-1610-4232-8E55-E2C4B75B1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f1790-4978-47c4-9f92-12b79e59e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36B83A-8A21-46AA-8F99-BB64231D0D2F}">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976f1790-4978-47c4-9f92-12b79e59e488"/>
    <ds:schemaRef ds:uri="http://www.w3.org/XML/1998/namespace"/>
    <ds:schemaRef ds:uri="http://purl.org/dc/dcmitype/"/>
  </ds:schemaRefs>
</ds:datastoreItem>
</file>

<file path=customXml/itemProps3.xml><?xml version="1.0" encoding="utf-8"?>
<ds:datastoreItem xmlns:ds="http://schemas.openxmlformats.org/officeDocument/2006/customXml" ds:itemID="{88B3ABEB-7FF6-4C18-9B16-A9C09197B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11330</TotalTime>
  <Words>1814</Words>
  <Application>Microsoft Office PowerPoint</Application>
  <PresentationFormat>On-screen Show (4:3)</PresentationFormat>
  <Paragraphs>292</Paragraphs>
  <Slides>42</Slides>
  <Notes>12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Cambria Math</vt:lpstr>
      <vt:lpstr>Times New Roman</vt:lpstr>
      <vt:lpstr>Wingdings</vt:lpstr>
      <vt:lpstr>1_Office Theme</vt:lpstr>
      <vt:lpstr>BID_PPT</vt:lpstr>
      <vt:lpstr>Bitmap Image</vt:lpstr>
      <vt:lpstr>BLN Webinar on “Piloting the E-Tracker App in DHIS2 in  The Gambia”</vt:lpstr>
      <vt:lpstr>Background on the bid REGIONAL MENTORS</vt:lpstr>
      <vt:lpstr>BID Regional Mentors</vt:lpstr>
      <vt:lpstr>The bid learning network</vt:lpstr>
      <vt:lpstr>The BID Learning Network</vt:lpstr>
      <vt:lpstr>“Piloting the e-tracker APP in DHIS in The gambia”</vt:lpstr>
      <vt:lpstr>Introducing our Speaker:                         Mbye Njie            </vt:lpstr>
      <vt:lpstr>Introducing the Speaker (cont’d)</vt:lpstr>
      <vt:lpstr>introducing the topic: what you will learn</vt:lpstr>
      <vt:lpstr>Introducing the Topic: What you will learn</vt:lpstr>
      <vt:lpstr>Thank you &amp; connect with us!</vt:lpstr>
      <vt:lpstr>Thank you </vt:lpstr>
      <vt:lpstr>Piloting the E-Tracker App in DHIS2 in The Gambia</vt:lpstr>
      <vt:lpstr>Outline</vt:lpstr>
      <vt:lpstr>Objectives</vt:lpstr>
      <vt:lpstr>Map of The Gambia Showing Health          Regions</vt:lpstr>
      <vt:lpstr>Demographic Information</vt:lpstr>
      <vt:lpstr> </vt:lpstr>
      <vt:lpstr>PowerPoint Presentation</vt:lpstr>
      <vt:lpstr>Process</vt:lpstr>
      <vt:lpstr>Paper-based system</vt:lpstr>
      <vt:lpstr>Busy RCH sites</vt:lpstr>
      <vt:lpstr>The Breakthrough</vt:lpstr>
      <vt:lpstr>Decision Making</vt:lpstr>
      <vt:lpstr>Description</vt:lpstr>
      <vt:lpstr>The E-Tracker</vt:lpstr>
      <vt:lpstr>PowerPoint Presentation</vt:lpstr>
      <vt:lpstr>PowerPoint Presentation</vt:lpstr>
      <vt:lpstr>Accomplishments </vt:lpstr>
      <vt:lpstr>Kemo Sonko at Bundung Maternal  and Child Health hospital had this to say…</vt:lpstr>
      <vt:lpstr>Challenges </vt:lpstr>
      <vt:lpstr>Lessons Learnt -1</vt:lpstr>
      <vt:lpstr>Lessons Learnt -2</vt:lpstr>
      <vt:lpstr>Lessons Learnt -3</vt:lpstr>
      <vt:lpstr>FINAL EVALUATION</vt:lpstr>
      <vt:lpstr>Findings 1</vt:lpstr>
      <vt:lpstr>Findings 2</vt:lpstr>
      <vt:lpstr>Findings 3</vt:lpstr>
      <vt:lpstr>Bottlenecks</vt:lpstr>
      <vt:lpstr>Short Term Recommendations  from the Evaluator</vt:lpstr>
      <vt:lpstr>Long Term Recommendations  from the Evaluator</vt:lpstr>
      <vt:lpstr>PowerPoint Presentation</vt:lpstr>
    </vt:vector>
  </TitlesOfParts>
  <Company>PATH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 Deck starter (download a copy to start from an existing, clean deck)</dc:title>
  <dc:creator>Erin Kester</dc:creator>
  <cp:lastModifiedBy>Kareiva, Celina</cp:lastModifiedBy>
  <cp:revision>155</cp:revision>
  <cp:lastPrinted>2018-10-17T08:01:33Z</cp:lastPrinted>
  <dcterms:created xsi:type="dcterms:W3CDTF">2014-06-24T14:50:37Z</dcterms:created>
  <dcterms:modified xsi:type="dcterms:W3CDTF">2018-10-21T19:08:48Z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0x010100348DA403619F5042AB1AFC620EA174F302003173ACF5179DA24FA4FCC98FA1F1B2F0</vt:lpwstr>
  </property>
  <property fmtid="{D5CDD505-2E9C-101B-9397-08002B2CF9AE}" pid="3" name="Geography">
    <vt:lpwstr>;#Global;#</vt:lpwstr>
  </property>
</Properties>
</file>