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9" r:id="rId4"/>
    <p:sldId id="263" r:id="rId5"/>
    <p:sldId id="258" r:id="rId6"/>
    <p:sldId id="264" r:id="rId7"/>
    <p:sldId id="262" r:id="rId8"/>
    <p:sldId id="260" r:id="rId9"/>
    <p:sldId id="257" r:id="rId10"/>
    <p:sldId id="261" r:id="rId11"/>
    <p:sldId id="272" r:id="rId12"/>
    <p:sldId id="265" r:id="rId13"/>
    <p:sldId id="266" r:id="rId14"/>
    <p:sldId id="271" r:id="rId15"/>
    <p:sldId id="267" r:id="rId16"/>
    <p:sldId id="268" r:id="rId17"/>
    <p:sldId id="270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9646D-8FD9-4681-A882-F4F03C138DAB}" type="datetimeFigureOut">
              <a:rPr lang="fr-FR" smtClean="0"/>
              <a:t>31/03/2017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2CDEF-66B7-45D8-A468-B7B61C7427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19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C24F-36B0-4C9A-AB3F-DE31BEBFCE00}" type="datetime1">
              <a:rPr lang="fr-FR" smtClean="0"/>
              <a:t>31/03/2017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25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AD0CB-7267-40E4-B062-2984AC4C1582}" type="datetime1">
              <a:rPr lang="fr-FR" smtClean="0"/>
              <a:t>31/03/2017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31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B42E-1DDD-4210-93F2-A751A059BDA3}" type="datetime1">
              <a:rPr lang="fr-FR" smtClean="0"/>
              <a:t>31/03/2017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87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549A-F2D5-4F6F-B23B-278A8CDD85F2}" type="datetime1">
              <a:rPr lang="fr-FR" smtClean="0"/>
              <a:t>31/03/2017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DF32-237F-4454-9B33-49D984A529A6}" type="datetime1">
              <a:rPr lang="fr-FR" smtClean="0"/>
              <a:t>31/03/2017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36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369F7-AC80-4D32-85F5-F1A689770FE1}" type="datetime1">
              <a:rPr lang="fr-FR" smtClean="0"/>
              <a:t>31/03/2017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3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EE80-B722-49D0-B9CA-A7E9F378607A}" type="datetime1">
              <a:rPr lang="fr-FR" smtClean="0"/>
              <a:t>31/03/2017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72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EF16-1EC1-4E8D-AE95-88BC4BBACD5C}" type="datetime1">
              <a:rPr lang="fr-FR" smtClean="0"/>
              <a:t>31/03/2017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43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E03D-5A82-4F42-99D1-B36F145AEEA9}" type="datetime1">
              <a:rPr lang="fr-FR" smtClean="0"/>
              <a:t>31/03/2017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06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B671-608E-44B6-B83A-7F4D83A6B07A}" type="datetime1">
              <a:rPr lang="fr-FR" smtClean="0"/>
              <a:t>31/03/2017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88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E9CA-7CB2-43F3-ABB4-068CC57677F2}" type="datetime1">
              <a:rPr lang="fr-FR" smtClean="0"/>
              <a:t>31/03/2017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69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E3598-B6A4-4A18-B033-029C7C608864}" type="datetime1">
              <a:rPr lang="fr-FR" smtClean="0"/>
              <a:t>31/03/2017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0573-8A3A-42FE-B7C8-F45EE00E389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7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457349"/>
            <a:ext cx="8640960" cy="2259683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SYSTEME DE GESTION DES DONNEES DE LA VACCINATION AU CAMEROUN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648072"/>
          </a:xfrm>
        </p:spPr>
        <p:txBody>
          <a:bodyPr/>
          <a:lstStyle/>
          <a:p>
            <a:r>
              <a:rPr lang="fr-FR" b="1" dirty="0" smtClean="0"/>
              <a:t>Evolutions, défis et perspectives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1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EVOLUTIONS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Extension de l’utilisation du DVDMT à 100% de Unités régionales et 85% des districts de santé;</a:t>
            </a:r>
          </a:p>
          <a:p>
            <a:r>
              <a:rPr lang="fr-FR" sz="2800" dirty="0" smtClean="0"/>
              <a:t>Saisie des données réservée exclusivement au niveau du district de santé (fin des saisies multiples</a:t>
            </a:r>
            <a:r>
              <a:rPr lang="fr-FR" sz="2800" dirty="0"/>
              <a:t>);</a:t>
            </a:r>
            <a:endParaRPr lang="fr-FR" sz="2800" dirty="0" smtClean="0"/>
          </a:p>
          <a:p>
            <a:r>
              <a:rPr lang="fr-FR" sz="2800" dirty="0" smtClean="0"/>
              <a:t>Développement d’un système semi-automatisé de transfert des données des DVDMT des régions vers la base MDB (RIM);</a:t>
            </a:r>
          </a:p>
          <a:p>
            <a:r>
              <a:rPr lang="fr-FR" sz="2800" dirty="0" smtClean="0"/>
              <a:t>Projet pilote E-registration en cours à Douala;</a:t>
            </a:r>
          </a:p>
          <a:p>
            <a:r>
              <a:rPr lang="fr-FR" sz="2800" dirty="0" smtClean="0"/>
              <a:t>Intégration des indicateurs du PEV dans le RMA intégré du MINSANTE.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79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EVOLUTIONS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Collaboration avec </a:t>
            </a:r>
            <a:r>
              <a:rPr lang="fr-FR" sz="2800" dirty="0"/>
              <a:t>la Cellule des Informations Sanitaires  (CIS</a:t>
            </a:r>
            <a:r>
              <a:rPr lang="fr-FR" sz="2800" dirty="0" smtClean="0"/>
              <a:t>) pour l’intégration des indicateurs du PEV dans les outils de les outils du SNIS </a:t>
            </a:r>
          </a:p>
          <a:p>
            <a:pPr lvl="1"/>
            <a:r>
              <a:rPr lang="fr-FR" sz="2400" dirty="0"/>
              <a:t>Collaboration avec la </a:t>
            </a:r>
            <a:r>
              <a:rPr lang="fr-FR" sz="2400" dirty="0" smtClean="0"/>
              <a:t>CIS pour la détermination des cibles du programme;</a:t>
            </a:r>
            <a:endParaRPr lang="fr-FR" sz="2400" dirty="0"/>
          </a:p>
          <a:p>
            <a:pPr lvl="1"/>
            <a:r>
              <a:rPr lang="fr-FR" sz="2400" dirty="0" smtClean="0"/>
              <a:t>Indicateurs du PEV inclus dans le RMA du SNIS;</a:t>
            </a:r>
          </a:p>
          <a:p>
            <a:pPr lvl="1"/>
            <a:r>
              <a:rPr lang="fr-FR" sz="2400" dirty="0" smtClean="0"/>
              <a:t>Indicateurs du PEV inclus dans la plateforme DHIS 2;</a:t>
            </a:r>
          </a:p>
          <a:p>
            <a:pPr lvl="1"/>
            <a:r>
              <a:rPr lang="fr-FR" sz="2400" dirty="0" smtClean="0"/>
              <a:t>Personnels du PEV briefés sur l’exploitation des données à partir de la plateforme DHIS;</a:t>
            </a:r>
          </a:p>
          <a:p>
            <a:pPr lvl="1"/>
            <a:r>
              <a:rPr lang="fr-FR" sz="2400" dirty="0" smtClean="0"/>
              <a:t>Expérience pilote du renseignement en ligne des données du PEV sur la plateforme DHIS par certaines formations sanitaires de la région du Centre.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112568"/>
          </a:xfrm>
        </p:spPr>
        <p:txBody>
          <a:bodyPr>
            <a:noAutofit/>
          </a:bodyPr>
          <a:lstStyle/>
          <a:p>
            <a:r>
              <a:rPr lang="fr-FR" sz="2800" dirty="0" smtClean="0"/>
              <a:t>Insuffisance des outils de collecte des données au niveau opérationnel;</a:t>
            </a:r>
          </a:p>
          <a:p>
            <a:r>
              <a:rPr lang="fr-FR" sz="2800" dirty="0" smtClean="0"/>
              <a:t>Instabilité et modifications fréquentes des outils électroniques de gestion des données;</a:t>
            </a:r>
          </a:p>
          <a:p>
            <a:r>
              <a:rPr lang="fr-FR" sz="2800" dirty="0" smtClean="0"/>
              <a:t>Non utilisation ou utilisation de versions obsolètes du DVDMT dans certains districts de santé;</a:t>
            </a:r>
          </a:p>
          <a:p>
            <a:r>
              <a:rPr lang="fr-FR" sz="2800" dirty="0" smtClean="0"/>
              <a:t>Insuffisance des capacités du personnel en charge de la gestion des données (personnel insuffisamment formé, insuffisamment supervisé, surchargé de travail); </a:t>
            </a:r>
          </a:p>
          <a:p>
            <a:r>
              <a:rPr lang="fr-FR" sz="2800" dirty="0" smtClean="0"/>
              <a:t>L’organisation encore informelle de l’archivage des données manuelles et électroniques;</a:t>
            </a:r>
          </a:p>
          <a:p>
            <a:endParaRPr lang="fr-FR" sz="2800" dirty="0" smtClean="0"/>
          </a:p>
          <a:p>
            <a:pPr marL="457200" lvl="1" indent="0">
              <a:buNone/>
            </a:pPr>
            <a:endParaRPr lang="fr-FR" sz="2400" dirty="0" smtClean="0"/>
          </a:p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7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4726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Aspects de quantité privilégiés à la qualité aboutissant à des indicateurs aberrants dans certains districts</a:t>
            </a:r>
          </a:p>
          <a:p>
            <a:pPr lvl="1">
              <a:lnSpc>
                <a:spcPct val="150000"/>
              </a:lnSpc>
            </a:pPr>
            <a:r>
              <a:rPr lang="fr-FR" sz="2400" dirty="0" smtClean="0"/>
              <a:t>Couvertures vaccinales supérieure à 100% avec épidémies</a:t>
            </a:r>
          </a:p>
          <a:p>
            <a:pPr lvl="1">
              <a:lnSpc>
                <a:spcPct val="150000"/>
              </a:lnSpc>
            </a:pPr>
            <a:r>
              <a:rPr lang="fr-FR" sz="2400" dirty="0" smtClean="0"/>
              <a:t>Taux d’abandon fortement négatifs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Non enregistrement systématique des actes vaccinaux;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Utilisation concomitante de l’outil MDB (RIM) et de l’outil Excel (DVDMT) au niveau central;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Insuffisance de la maintenance des équipements.</a:t>
            </a:r>
            <a:endParaRPr lang="fr-FR" sz="2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2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LEÇONS APPRISES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16624"/>
          </a:xfrm>
        </p:spPr>
        <p:txBody>
          <a:bodyPr>
            <a:noAutofit/>
          </a:bodyPr>
          <a:lstStyle/>
          <a:p>
            <a:r>
              <a:rPr lang="fr-FR" sz="2800" dirty="0"/>
              <a:t>Le coaching des utilisateurs facilite l’appropriation de nouveau outils par les </a:t>
            </a:r>
            <a:r>
              <a:rPr lang="fr-FR" sz="2800" dirty="0" smtClean="0"/>
              <a:t>utilisateurs;</a:t>
            </a:r>
            <a:endParaRPr lang="fr-FR" sz="2800" dirty="0"/>
          </a:p>
          <a:p>
            <a:r>
              <a:rPr lang="fr-FR" sz="2800" dirty="0" smtClean="0"/>
              <a:t>Le suivi des données à partir des postes de vaccination, l’analyse et le feedback réguliers aux niveaux inférieurs permettent l’amélioration de la complétude et des performances;</a:t>
            </a:r>
          </a:p>
          <a:p>
            <a:r>
              <a:rPr lang="fr-FR" sz="2800" dirty="0" smtClean="0"/>
              <a:t>La CIS doit être placée au centre du processus de développement d’un </a:t>
            </a:r>
            <a:r>
              <a:rPr lang="fr-FR" sz="2800" dirty="0"/>
              <a:t>système </a:t>
            </a:r>
            <a:r>
              <a:rPr lang="fr-FR" sz="2800" dirty="0" smtClean="0"/>
              <a:t>intégré et harmonisé de collecte et gestion </a:t>
            </a:r>
            <a:r>
              <a:rPr lang="fr-FR" sz="2800" dirty="0"/>
              <a:t>des </a:t>
            </a:r>
            <a:r>
              <a:rPr lang="fr-FR" sz="2800" dirty="0" smtClean="0"/>
              <a:t>données pour le pays;</a:t>
            </a:r>
          </a:p>
          <a:p>
            <a:r>
              <a:rPr lang="fr-FR" sz="2800" dirty="0" smtClean="0"/>
              <a:t>Les technologies de l’information et de communication offrent de nombreuses opportunités d’amélioration de la qualité et du suivi des données.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5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PERSPECTIVES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1216" y="908720"/>
            <a:ext cx="8003232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Extension de l’utilisation du DVDMT à 100% des districts de santé du pays;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Finalisation du plan stratégique d’amélioration de la qualité des données 2017-2019;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Finalisation du plan stratégique de renforcement des capacités du personnel du PEV;</a:t>
            </a:r>
          </a:p>
          <a:p>
            <a:pPr>
              <a:lnSpc>
                <a:spcPct val="150000"/>
              </a:lnSpc>
            </a:pPr>
            <a:r>
              <a:rPr lang="fr-FR" sz="2800" dirty="0"/>
              <a:t>Finalisation de la révision du document des Normes et Standards du PEV</a:t>
            </a:r>
            <a:r>
              <a:rPr lang="fr-FR" sz="2800" dirty="0" smtClean="0"/>
              <a:t>;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9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PERSPECTIVES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/>
              <a:t>Formation des acteurs du PEV des différents niveaux du système de santé;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Mise en place d’un système d’archivage analogique et électronique des données;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Basculement du système de gestion des données du PEV au DHIS 2 en cours de déploiement dans le pays;</a:t>
            </a:r>
          </a:p>
          <a:p>
            <a:pPr>
              <a:lnSpc>
                <a:spcPct val="150000"/>
              </a:lnSpc>
            </a:pPr>
            <a:r>
              <a:rPr lang="fr-FR" sz="2800" dirty="0" smtClean="0"/>
              <a:t>Introduction de registres électroniques dans les formations sanitaires, en collaboration avec la CIS.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4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fr-FR" sz="8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MERCI</a:t>
            </a:r>
            <a:endParaRPr lang="fr-FR" sz="8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1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LE CAMEROUN</a:t>
            </a:r>
            <a:endParaRPr lang="fr-FR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57020"/>
            <a:ext cx="5040560" cy="496855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fr-FR" altLang="fr-FR" sz="2800" b="1" dirty="0" smtClean="0"/>
              <a:t>Superficie</a:t>
            </a:r>
            <a:r>
              <a:rPr lang="fr-FR" altLang="fr-FR" sz="2800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475 650</a:t>
            </a:r>
            <a:r>
              <a:rPr lang="fr-FR" sz="2400" dirty="0" smtClean="0"/>
              <a:t> Km</a:t>
            </a:r>
            <a:r>
              <a:rPr lang="fr-FR" sz="2400" baseline="30000" dirty="0" smtClean="0"/>
              <a:t>2</a:t>
            </a:r>
            <a:endParaRPr lang="fr-FR" altLang="fr-FR" sz="2400" dirty="0" smtClean="0"/>
          </a:p>
          <a:p>
            <a:pPr>
              <a:buFont typeface="Arial" charset="0"/>
              <a:buChar char="•"/>
            </a:pPr>
            <a:r>
              <a:rPr lang="fr-FR" altLang="fr-FR" sz="2800" b="1" dirty="0" smtClean="0"/>
              <a:t>Population totale 2017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24 253 757 habitants</a:t>
            </a:r>
          </a:p>
          <a:p>
            <a:pPr>
              <a:buFont typeface="Arial" charset="0"/>
              <a:buChar char="•"/>
            </a:pPr>
            <a:r>
              <a:rPr lang="fr-FR" altLang="fr-FR" sz="2800" b="1" dirty="0" smtClean="0"/>
              <a:t>Taux d’accroissement naturel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2,5%</a:t>
            </a:r>
          </a:p>
          <a:p>
            <a:r>
              <a:rPr lang="fr-FR" altLang="fr-FR" sz="2800" b="1" dirty="0"/>
              <a:t>10</a:t>
            </a:r>
            <a:r>
              <a:rPr lang="fr-FR" altLang="fr-FR" sz="2800" dirty="0"/>
              <a:t> régions </a:t>
            </a:r>
            <a:r>
              <a:rPr lang="fr-FR" altLang="fr-FR" sz="2800" dirty="0" smtClean="0"/>
              <a:t>administratives</a:t>
            </a:r>
          </a:p>
          <a:p>
            <a:pPr>
              <a:buFont typeface="Arial" charset="0"/>
              <a:buChar char="•"/>
            </a:pPr>
            <a:r>
              <a:rPr lang="fr-FR" altLang="fr-FR" sz="2800" b="1" dirty="0" smtClean="0"/>
              <a:t>Langues </a:t>
            </a:r>
            <a:r>
              <a:rPr lang="fr-FR" altLang="fr-FR" sz="2800" b="1" dirty="0"/>
              <a:t>officielles </a:t>
            </a:r>
            <a:endParaRPr lang="fr-FR" altLang="fr-FR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/>
              <a:t>F</a:t>
            </a:r>
            <a:r>
              <a:rPr lang="fr-FR" altLang="fr-FR" sz="2400" dirty="0" smtClean="0"/>
              <a:t>rançais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Anglais</a:t>
            </a:r>
          </a:p>
        </p:txBody>
      </p:sp>
      <p:pic>
        <p:nvPicPr>
          <p:cNvPr id="5" name="Picture 4" descr="http://www.erails.net/images/cameroon/carte%20camero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1052736"/>
            <a:ext cx="3778796" cy="5430734"/>
          </a:xfrm>
          <a:prstGeom prst="rect">
            <a:avLst/>
          </a:prstGeom>
          <a:noFill/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0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LE CAMEROUN</a:t>
            </a:r>
            <a:endParaRPr lang="fr-FR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96752"/>
            <a:ext cx="7560840" cy="5184576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fr-FR" altLang="fr-FR" sz="2800" b="1" dirty="0"/>
              <a:t>Climat:</a:t>
            </a:r>
            <a:r>
              <a:rPr lang="fr-FR" altLang="fr-FR" sz="2800" dirty="0"/>
              <a:t> équatorial et </a:t>
            </a:r>
            <a:r>
              <a:rPr lang="fr-FR" altLang="fr-FR" sz="2800" dirty="0" smtClean="0"/>
              <a:t>tropical</a:t>
            </a:r>
            <a:endParaRPr lang="fr-FR" altLang="fr-FR" sz="2800" b="1" dirty="0" smtClean="0"/>
          </a:p>
          <a:p>
            <a:pPr>
              <a:buFont typeface="Arial" charset="0"/>
              <a:buChar char="•"/>
            </a:pPr>
            <a:r>
              <a:rPr lang="fr-FR" altLang="fr-FR" sz="2800" b="1" dirty="0" smtClean="0"/>
              <a:t>4 zones écologiques</a:t>
            </a:r>
            <a:r>
              <a:rPr lang="fr-FR" altLang="fr-FR" sz="2800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Zone côtière : Littoral, Sud et Sud-Ouest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Zone sahélienne: Adamaoua, Nord et Extrême-Nord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Zone forestière: Centre, Sud et Est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altLang="fr-FR" sz="2400" dirty="0" smtClean="0"/>
              <a:t>Zone des hauts-plateaux: Ouest et Nord</a:t>
            </a:r>
          </a:p>
          <a:p>
            <a:pPr>
              <a:buFont typeface="Arial" charset="0"/>
              <a:buChar char="•"/>
            </a:pPr>
            <a:r>
              <a:rPr lang="fr-FR" altLang="fr-FR" sz="2800" dirty="0" smtClean="0"/>
              <a:t>Plus de 230 </a:t>
            </a:r>
            <a:r>
              <a:rPr lang="fr-FR" altLang="fr-FR" sz="2800" dirty="0"/>
              <a:t>groupes </a:t>
            </a:r>
            <a:r>
              <a:rPr lang="fr-FR" altLang="fr-FR" sz="2800" dirty="0" smtClean="0"/>
              <a:t>ethniques;</a:t>
            </a:r>
          </a:p>
          <a:p>
            <a:pPr>
              <a:buFont typeface="Arial" charset="0"/>
              <a:buChar char="•"/>
            </a:pPr>
            <a:r>
              <a:rPr lang="fr-FR" altLang="fr-FR" sz="2800" dirty="0" smtClean="0"/>
              <a:t>58 départements ;</a:t>
            </a:r>
          </a:p>
          <a:p>
            <a:pPr>
              <a:buFont typeface="Arial" charset="0"/>
              <a:buChar char="•"/>
            </a:pPr>
            <a:r>
              <a:rPr lang="fr-FR" altLang="fr-FR" sz="2800" dirty="0" smtClean="0"/>
              <a:t>360 arrondissements</a:t>
            </a:r>
            <a:r>
              <a:rPr lang="fr-FR" altLang="fr-FR" sz="2800" dirty="0"/>
              <a:t>;</a:t>
            </a:r>
            <a:endParaRPr lang="fr-FR" altLang="fr-FR" sz="2800" dirty="0" smtClean="0"/>
          </a:p>
          <a:p>
            <a:pPr>
              <a:buFont typeface="Arial" charset="0"/>
              <a:buChar char="•"/>
            </a:pPr>
            <a:r>
              <a:rPr lang="fr-FR" altLang="fr-FR" sz="2800" b="1" dirty="0"/>
              <a:t>Principales religions : </a:t>
            </a:r>
            <a:r>
              <a:rPr lang="fr-FR" altLang="fr-FR" sz="2800" dirty="0"/>
              <a:t>Christianisme, Islam et </a:t>
            </a:r>
            <a:r>
              <a:rPr lang="fr-FR" altLang="fr-FR" sz="2800" dirty="0" smtClean="0"/>
              <a:t>Animisme.</a:t>
            </a:r>
            <a:endParaRPr lang="fr-FR" altLang="fr-FR" sz="2800" dirty="0"/>
          </a:p>
          <a:p>
            <a:pPr>
              <a:buFont typeface="Arial" charset="0"/>
              <a:buChar char="•"/>
            </a:pPr>
            <a:endParaRPr lang="fr-FR" altLang="fr-FR" sz="2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3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LE PEV DANS LE MINSANTE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08912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PEV: Programme Elargi de Vaccination;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Dans l’organigramme du Ministère de la Santé Publique, la vaccination occupe une Sous Direction (SDV) à la Direction de la Santé Familiale (DSF);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Objectifs du PEV:</a:t>
            </a:r>
          </a:p>
          <a:p>
            <a:pPr lvl="1">
              <a:lnSpc>
                <a:spcPct val="150000"/>
              </a:lnSpc>
            </a:pPr>
            <a:r>
              <a:rPr lang="fr-FR" sz="2000" dirty="0"/>
              <a:t>A</a:t>
            </a:r>
            <a:r>
              <a:rPr lang="fr-FR" sz="2000" dirty="0" smtClean="0"/>
              <a:t>ccroître la couverture vaccinale de la population</a:t>
            </a:r>
          </a:p>
          <a:p>
            <a:pPr lvl="1">
              <a:lnSpc>
                <a:spcPct val="150000"/>
              </a:lnSpc>
            </a:pPr>
            <a:r>
              <a:rPr lang="fr-FR" sz="2000" dirty="0"/>
              <a:t>C</a:t>
            </a:r>
            <a:r>
              <a:rPr lang="fr-FR" sz="2000" dirty="0" smtClean="0"/>
              <a:t>ontribuer ainsi à réduire la morbidité et la mortalité dues aux maladies évitables par la vaccination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Activités du PEV ==&gt; Intégrées dans les interventions quotidiennes des formations sanitaires.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STRUCTURATION DU PEV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5301208"/>
            <a:ext cx="8728311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/>
              <a:t>CCIA</a:t>
            </a:r>
            <a:r>
              <a:rPr lang="fr-FR" sz="2000" dirty="0" smtClean="0"/>
              <a:t>: Comité de Coordination Inter-Agences	             </a:t>
            </a:r>
            <a:r>
              <a:rPr lang="fr-FR" sz="2000" b="1" dirty="0" smtClean="0"/>
              <a:t>GTC</a:t>
            </a:r>
            <a:r>
              <a:rPr lang="fr-FR" sz="2000" dirty="0"/>
              <a:t>: Groupe Technique </a:t>
            </a:r>
            <a:r>
              <a:rPr lang="fr-FR" sz="2000" dirty="0" smtClean="0"/>
              <a:t>Central</a:t>
            </a:r>
            <a:r>
              <a:rPr lang="fr-FR" sz="2000" dirty="0"/>
              <a:t> </a:t>
            </a:r>
            <a:r>
              <a:rPr lang="fr-FR" sz="2000" b="1" dirty="0" smtClean="0"/>
              <a:t>DRSP</a:t>
            </a:r>
            <a:r>
              <a:rPr lang="fr-FR" sz="2000" dirty="0" smtClean="0"/>
              <a:t>: Délégation Régionale de la Santé Publique	</a:t>
            </a:r>
            <a:r>
              <a:rPr lang="fr-FR" sz="2000" b="1" dirty="0"/>
              <a:t>AS</a:t>
            </a:r>
            <a:r>
              <a:rPr lang="fr-FR" sz="2000" dirty="0"/>
              <a:t>: Aire de Santé	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b="1" dirty="0" smtClean="0"/>
              <a:t>UR</a:t>
            </a:r>
            <a:r>
              <a:rPr lang="fr-FR" sz="2000" dirty="0" smtClean="0"/>
              <a:t>: Unité Régionale	</a:t>
            </a:r>
            <a:r>
              <a:rPr lang="fr-FR" sz="2000" b="1" dirty="0" smtClean="0"/>
              <a:t>ECD</a:t>
            </a:r>
            <a:r>
              <a:rPr lang="fr-FR" sz="2000" dirty="0" smtClean="0"/>
              <a:t>: Equipe Cadre du District	</a:t>
            </a:r>
            <a:r>
              <a:rPr lang="fr-FR" sz="2000" b="1" dirty="0"/>
              <a:t>DS</a:t>
            </a:r>
            <a:r>
              <a:rPr lang="fr-FR" sz="2000" dirty="0"/>
              <a:t>: District de Santé</a:t>
            </a:r>
          </a:p>
          <a:p>
            <a:pPr marL="0" indent="0">
              <a:buNone/>
            </a:pPr>
            <a:r>
              <a:rPr lang="fr-FR" sz="2000" b="1" dirty="0" smtClean="0"/>
              <a:t>MINSANTE</a:t>
            </a:r>
            <a:r>
              <a:rPr lang="fr-FR" sz="2000" dirty="0" smtClean="0"/>
              <a:t>: Ministère de la Santé Publique		</a:t>
            </a:r>
            <a:r>
              <a:rPr lang="fr-FR" sz="2000" b="1" dirty="0" smtClean="0"/>
              <a:t>PF-PEV</a:t>
            </a:r>
            <a:r>
              <a:rPr lang="fr-FR" sz="2000" dirty="0" smtClean="0"/>
              <a:t>: Point Focal du PEV</a:t>
            </a:r>
          </a:p>
          <a:p>
            <a:pPr marL="0" indent="0">
              <a:buNone/>
            </a:pPr>
            <a:endParaRPr lang="fr-FR" sz="2000" dirty="0"/>
          </a:p>
        </p:txBody>
      </p:sp>
      <p:grpSp>
        <p:nvGrpSpPr>
          <p:cNvPr id="26" name="Groupe 25"/>
          <p:cNvGrpSpPr/>
          <p:nvPr/>
        </p:nvGrpSpPr>
        <p:grpSpPr>
          <a:xfrm>
            <a:off x="489181" y="861191"/>
            <a:ext cx="8055393" cy="4440016"/>
            <a:chOff x="340978" y="1552973"/>
            <a:chExt cx="8055393" cy="4440016"/>
          </a:xfrm>
        </p:grpSpPr>
        <p:sp>
          <p:nvSpPr>
            <p:cNvPr id="5" name="Line 32"/>
            <p:cNvSpPr>
              <a:spLocks noChangeShapeType="1"/>
            </p:cNvSpPr>
            <p:nvPr/>
          </p:nvSpPr>
          <p:spPr bwMode="auto">
            <a:xfrm>
              <a:off x="3216601" y="5097189"/>
              <a:ext cx="26763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6" name="Groupe 8"/>
            <p:cNvGrpSpPr>
              <a:grpSpLocks/>
            </p:cNvGrpSpPr>
            <p:nvPr/>
          </p:nvGrpSpPr>
          <p:grpSpPr bwMode="auto">
            <a:xfrm>
              <a:off x="340978" y="1552973"/>
              <a:ext cx="8055393" cy="4440016"/>
              <a:chOff x="171127" y="565951"/>
              <a:chExt cx="8485807" cy="5400416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4615531" y="1324431"/>
                <a:ext cx="14478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 smtClean="0">
                    <a:solidFill>
                      <a:schemeClr val="bg1"/>
                    </a:solidFill>
                  </a:rPr>
                  <a:t>MINSANTE</a:t>
                </a:r>
                <a:endParaRPr lang="fr-FR" alt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7217537" y="1832287"/>
                <a:ext cx="1219200" cy="6096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>
                    <a:solidFill>
                      <a:schemeClr val="bg1"/>
                    </a:solidFill>
                  </a:rPr>
                  <a:t>GTC-PEV</a:t>
                </a: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5351383" y="1857831"/>
                <a:ext cx="0" cy="427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4008687" y="2867495"/>
                <a:ext cx="11430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>
                    <a:solidFill>
                      <a:schemeClr val="bg1"/>
                    </a:solidFill>
                  </a:rPr>
                  <a:t>DRSP</a:t>
                </a:r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7278330" y="2798231"/>
                <a:ext cx="1295400" cy="6096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>
                    <a:solidFill>
                      <a:schemeClr val="bg1"/>
                    </a:solidFill>
                  </a:rPr>
                  <a:t>UR-PEV</a:t>
                </a:r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4144392" y="3810000"/>
                <a:ext cx="914400" cy="45719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>
                    <a:solidFill>
                      <a:schemeClr val="bg1"/>
                    </a:solidFill>
                  </a:rPr>
                  <a:t>DS</a:t>
                </a: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3733800" y="5257800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>
                    <a:solidFill>
                      <a:schemeClr val="bg1"/>
                    </a:solidFill>
                  </a:rPr>
                  <a:t>AS</a:t>
                </a: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648200" y="5257800"/>
                <a:ext cx="7620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>
                    <a:solidFill>
                      <a:schemeClr val="bg1"/>
                    </a:solidFill>
                  </a:rPr>
                  <a:t>AS</a:t>
                </a:r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2743200" y="5257800"/>
                <a:ext cx="6858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>
                    <a:solidFill>
                      <a:schemeClr val="bg1"/>
                    </a:solidFill>
                  </a:rPr>
                  <a:t>AS</a:t>
                </a: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5638800" y="5257800"/>
                <a:ext cx="7620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dirty="0">
                    <a:solidFill>
                      <a:schemeClr val="bg1"/>
                    </a:solidFill>
                  </a:rPr>
                  <a:t>AS</a:t>
                </a: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5486400" y="3810000"/>
                <a:ext cx="914400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>
                    <a:solidFill>
                      <a:schemeClr val="bg1"/>
                    </a:solidFill>
                  </a:rPr>
                  <a:t>DS</a:t>
                </a:r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667000" y="3810000"/>
                <a:ext cx="914400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>
                    <a:solidFill>
                      <a:schemeClr val="bg1"/>
                    </a:solidFill>
                  </a:rPr>
                  <a:t>DS</a:t>
                </a: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4601592" y="2270622"/>
                <a:ext cx="14477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6056786" y="2270622"/>
                <a:ext cx="0" cy="6322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4584459" y="2270622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5541333" y="2919203"/>
                <a:ext cx="10668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>
                    <a:solidFill>
                      <a:schemeClr val="bg1"/>
                    </a:solidFill>
                  </a:rPr>
                  <a:t>DRSP</a:t>
                </a:r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3200400" y="3429000"/>
                <a:ext cx="2743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32004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59436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4599995" y="3276599"/>
                <a:ext cx="0" cy="53340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 flipH="1" flipV="1">
                <a:off x="6056785" y="1591130"/>
                <a:ext cx="1213686" cy="457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flipH="1" flipV="1">
                <a:off x="6608132" y="3101595"/>
                <a:ext cx="662341" cy="82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" name="Line 33"/>
              <p:cNvSpPr>
                <a:spLocks noChangeShapeType="1"/>
              </p:cNvSpPr>
              <p:nvPr/>
            </p:nvSpPr>
            <p:spPr bwMode="auto">
              <a:xfrm>
                <a:off x="4617128" y="4267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" name="Line 34"/>
              <p:cNvSpPr>
                <a:spLocks noChangeShapeType="1"/>
              </p:cNvSpPr>
              <p:nvPr/>
            </p:nvSpPr>
            <p:spPr bwMode="auto">
              <a:xfrm>
                <a:off x="3200400" y="48768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" name="Line 35"/>
              <p:cNvSpPr>
                <a:spLocks noChangeShapeType="1"/>
              </p:cNvSpPr>
              <p:nvPr/>
            </p:nvSpPr>
            <p:spPr bwMode="auto">
              <a:xfrm>
                <a:off x="6019800" y="48768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" name="Line 36"/>
              <p:cNvSpPr>
                <a:spLocks noChangeShapeType="1"/>
              </p:cNvSpPr>
              <p:nvPr/>
            </p:nvSpPr>
            <p:spPr bwMode="auto">
              <a:xfrm>
                <a:off x="4038600" y="48768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" name="Line 37"/>
              <p:cNvSpPr>
                <a:spLocks noChangeShapeType="1"/>
              </p:cNvSpPr>
              <p:nvPr/>
            </p:nvSpPr>
            <p:spPr bwMode="auto">
              <a:xfrm>
                <a:off x="5029200" y="48768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" name="Text Box 38"/>
              <p:cNvSpPr txBox="1">
                <a:spLocks noChangeArrowheads="1"/>
              </p:cNvSpPr>
              <p:nvPr/>
            </p:nvSpPr>
            <p:spPr bwMode="auto">
              <a:xfrm>
                <a:off x="228600" y="1380973"/>
                <a:ext cx="1349375" cy="641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altLang="fr-FR" b="1" dirty="0"/>
                  <a:t>Niveau central</a:t>
                </a:r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1127" y="2725111"/>
                <a:ext cx="1733872" cy="786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altLang="fr-FR" b="1" dirty="0"/>
                  <a:t>Niveau intermédiaire</a:t>
                </a:r>
              </a:p>
            </p:txBody>
          </p:sp>
          <p:sp>
            <p:nvSpPr>
              <p:cNvPr id="37" name="Text Box 40"/>
              <p:cNvSpPr txBox="1">
                <a:spLocks noChangeArrowheads="1"/>
              </p:cNvSpPr>
              <p:nvPr/>
            </p:nvSpPr>
            <p:spPr bwMode="auto">
              <a:xfrm>
                <a:off x="190500" y="4343400"/>
                <a:ext cx="1752600" cy="641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fr-FR" altLang="fr-FR" b="1" dirty="0"/>
                  <a:t>Niveau opérationnel</a:t>
                </a:r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7543800" y="3810000"/>
                <a:ext cx="990600" cy="457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>
                    <a:solidFill>
                      <a:schemeClr val="bg1"/>
                    </a:solidFill>
                  </a:rPr>
                  <a:t>ECD</a:t>
                </a:r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7543800" y="5067300"/>
                <a:ext cx="990600" cy="45719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>
                    <a:solidFill>
                      <a:schemeClr val="bg1"/>
                    </a:solidFill>
                  </a:rPr>
                  <a:t>EAS</a:t>
                </a:r>
              </a:p>
            </p:txBody>
          </p:sp>
          <p:sp>
            <p:nvSpPr>
              <p:cNvPr id="40" name="Line 45"/>
              <p:cNvSpPr>
                <a:spLocks noChangeShapeType="1"/>
              </p:cNvSpPr>
              <p:nvPr/>
            </p:nvSpPr>
            <p:spPr bwMode="auto">
              <a:xfrm flipH="1">
                <a:off x="6417048" y="5353281"/>
                <a:ext cx="11267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" name="Line 46"/>
              <p:cNvSpPr>
                <a:spLocks noChangeShapeType="1"/>
              </p:cNvSpPr>
              <p:nvPr/>
            </p:nvSpPr>
            <p:spPr bwMode="auto">
              <a:xfrm flipH="1">
                <a:off x="6417048" y="4038600"/>
                <a:ext cx="11267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AutoShape 47"/>
              <p:cNvSpPr>
                <a:spLocks/>
              </p:cNvSpPr>
              <p:nvPr/>
            </p:nvSpPr>
            <p:spPr bwMode="auto">
              <a:xfrm>
                <a:off x="1828800" y="1438938"/>
                <a:ext cx="228600" cy="1136483"/>
              </a:xfrm>
              <a:prstGeom prst="leftBrace">
                <a:avLst>
                  <a:gd name="adj1" fmla="val 36111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43" name="AutoShape 48"/>
              <p:cNvSpPr>
                <a:spLocks/>
              </p:cNvSpPr>
              <p:nvPr/>
            </p:nvSpPr>
            <p:spPr bwMode="auto">
              <a:xfrm>
                <a:off x="1905000" y="2743949"/>
                <a:ext cx="152400" cy="76200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44" name="AutoShape 49"/>
              <p:cNvSpPr>
                <a:spLocks/>
              </p:cNvSpPr>
              <p:nvPr/>
            </p:nvSpPr>
            <p:spPr bwMode="auto">
              <a:xfrm>
                <a:off x="1905000" y="3733800"/>
                <a:ext cx="152400" cy="2057400"/>
              </a:xfrm>
              <a:prstGeom prst="leftBrace">
                <a:avLst>
                  <a:gd name="adj1" fmla="val 2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fr-FR" altLang="fr-FR"/>
              </a:p>
            </p:txBody>
          </p:sp>
          <p:sp>
            <p:nvSpPr>
              <p:cNvPr id="45" name="AutoShape 50"/>
              <p:cNvSpPr>
                <a:spLocks noChangeArrowheads="1"/>
              </p:cNvSpPr>
              <p:nvPr/>
            </p:nvSpPr>
            <p:spPr bwMode="auto">
              <a:xfrm>
                <a:off x="2046503" y="565951"/>
                <a:ext cx="1523663" cy="762699"/>
              </a:xfrm>
              <a:prstGeom prst="cloudCallout">
                <a:avLst>
                  <a:gd name="adj1" fmla="val 37770"/>
                  <a:gd name="adj2" fmla="val 76415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sz="12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Organe de décision</a:t>
                </a:r>
              </a:p>
            </p:txBody>
          </p:sp>
          <p:sp>
            <p:nvSpPr>
              <p:cNvPr id="46" name="AutoShape 51"/>
              <p:cNvSpPr>
                <a:spLocks noChangeArrowheads="1"/>
              </p:cNvSpPr>
              <p:nvPr/>
            </p:nvSpPr>
            <p:spPr bwMode="auto">
              <a:xfrm>
                <a:off x="7421264" y="565951"/>
                <a:ext cx="1235670" cy="930686"/>
              </a:xfrm>
              <a:prstGeom prst="cloudCallout">
                <a:avLst>
                  <a:gd name="adj1" fmla="val -25352"/>
                  <a:gd name="adj2" fmla="val 84579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fr-FR" sz="12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Organe d’exécution</a:t>
                </a:r>
              </a:p>
            </p:txBody>
          </p:sp>
          <p:sp>
            <p:nvSpPr>
              <p:cNvPr id="47" name="Oval 5"/>
              <p:cNvSpPr>
                <a:spLocks noChangeArrowheads="1"/>
              </p:cNvSpPr>
              <p:nvPr/>
            </p:nvSpPr>
            <p:spPr bwMode="auto">
              <a:xfrm>
                <a:off x="2362200" y="1438940"/>
                <a:ext cx="1219200" cy="6096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 smtClean="0">
                    <a:solidFill>
                      <a:schemeClr val="bg1"/>
                    </a:solidFill>
                  </a:rPr>
                  <a:t>CCIA</a:t>
                </a:r>
                <a:endParaRPr lang="fr-FR" altLang="fr-FR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Line 26"/>
              <p:cNvSpPr>
                <a:spLocks noChangeShapeType="1"/>
              </p:cNvSpPr>
              <p:nvPr/>
            </p:nvSpPr>
            <p:spPr bwMode="auto">
              <a:xfrm flipH="1">
                <a:off x="3581399" y="1591131"/>
                <a:ext cx="1035729" cy="1696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" name="Oval 42"/>
              <p:cNvSpPr>
                <a:spLocks noChangeArrowheads="1"/>
              </p:cNvSpPr>
              <p:nvPr/>
            </p:nvSpPr>
            <p:spPr bwMode="auto">
              <a:xfrm>
                <a:off x="7582174" y="5509167"/>
                <a:ext cx="990600" cy="4572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fr-FR" altLang="fr-FR" b="1" dirty="0" smtClean="0">
                    <a:solidFill>
                      <a:schemeClr val="bg1"/>
                    </a:solidFill>
                  </a:rPr>
                  <a:t>PF-PEV</a:t>
                </a:r>
                <a:endParaRPr lang="fr-FR" altLang="fr-FR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54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COMPOSANTES DU SYSTÈME DE VACCINATION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9248" y="1700808"/>
            <a:ext cx="7643192" cy="4896544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Composantes opérationnelles</a:t>
            </a:r>
            <a:endParaRPr lang="fr-FR" dirty="0" smtClean="0"/>
          </a:p>
          <a:p>
            <a:pPr lvl="1"/>
            <a:r>
              <a:rPr lang="fr-FR" dirty="0" smtClean="0"/>
              <a:t>Prestation des services ;</a:t>
            </a:r>
          </a:p>
          <a:p>
            <a:pPr lvl="1"/>
            <a:r>
              <a:rPr lang="fr-FR" dirty="0" smtClean="0"/>
              <a:t>Communication pour le développement;</a:t>
            </a:r>
          </a:p>
          <a:p>
            <a:pPr lvl="1"/>
            <a:r>
              <a:rPr lang="fr-FR" dirty="0" smtClean="0"/>
              <a:t>Surveillance épidémiologique ;</a:t>
            </a:r>
          </a:p>
          <a:p>
            <a:pPr lvl="1"/>
            <a:r>
              <a:rPr lang="fr-FR" dirty="0" smtClean="0"/>
              <a:t>Approvisionnement en vaccin de qualité ;</a:t>
            </a:r>
          </a:p>
          <a:p>
            <a:pPr lvl="1"/>
            <a:r>
              <a:rPr lang="fr-FR" dirty="0" smtClean="0"/>
              <a:t>Logistique.</a:t>
            </a:r>
          </a:p>
          <a:p>
            <a:endParaRPr lang="fr-FR" sz="1000" dirty="0" smtClean="0"/>
          </a:p>
          <a:p>
            <a:r>
              <a:rPr lang="fr-FR" b="1" dirty="0" smtClean="0"/>
              <a:t>Composantes d’appui</a:t>
            </a:r>
            <a:endParaRPr lang="fr-FR" dirty="0" smtClean="0"/>
          </a:p>
          <a:p>
            <a:pPr lvl="1"/>
            <a:r>
              <a:rPr lang="fr-FR" dirty="0" smtClean="0"/>
              <a:t>Gestion du programme ;</a:t>
            </a:r>
          </a:p>
          <a:p>
            <a:pPr lvl="1"/>
            <a:r>
              <a:rPr lang="fr-FR" dirty="0" smtClean="0"/>
              <a:t>Financement des activités ;</a:t>
            </a:r>
          </a:p>
          <a:p>
            <a:pPr lvl="1"/>
            <a:r>
              <a:rPr lang="fr-FR" dirty="0" smtClean="0"/>
              <a:t>Renforcement des capacités.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1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MALADIES CIBLES ET VACCINS OFFERTS PAR LE PEV</a:t>
            </a:r>
            <a:endParaRPr lang="fr-FR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805264"/>
            <a:ext cx="8208912" cy="7200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A </a:t>
            </a:r>
            <a:r>
              <a:rPr lang="fr-FR" sz="2000" dirty="0"/>
              <a:t>ce </a:t>
            </a:r>
            <a:r>
              <a:rPr lang="fr-FR" sz="2000" dirty="0" smtClean="0"/>
              <a:t>jour, les vaccins offerts gratuitement aux enfants par le PEV protègent les enfants de 12 affections ou groupes d’affections</a:t>
            </a:r>
            <a:endParaRPr lang="fr-FR" sz="2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26756"/>
              </p:ext>
            </p:extLst>
          </p:nvPr>
        </p:nvGraphicFramePr>
        <p:xfrm>
          <a:off x="467544" y="1340768"/>
          <a:ext cx="8136904" cy="4546042"/>
        </p:xfrm>
        <a:graphic>
          <a:graphicData uri="http://schemas.openxmlformats.org/drawingml/2006/table">
            <a:tbl>
              <a:tblPr/>
              <a:tblGrid>
                <a:gridCol w="4697391"/>
                <a:gridCol w="3439513"/>
              </a:tblGrid>
              <a:tr h="345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MALADIES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VACCINS OFFERTS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1.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Tuberculose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BCG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2. Diphtérie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Vaccin combiné Pentavalent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3. Coqueluche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4. Tétanos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5. Hépatite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virale 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262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6.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Infections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 Haemophilus Influenzae type 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7. Rougeole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Vaccin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combiné Rougeole-Rubéole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8. Rubéole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9. Poliomyélite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Vaccin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Polio 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Oral,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Vaccin Polio injectable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10. Fièvre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Vaccin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Amaryl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11. Infections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 Pneumocoques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Vaccin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Pneumo 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909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12. Infections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Rotavirus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Vaccin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Rotavirus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OUTILS DE GESTION DES DONNEES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79596"/>
              </p:ext>
            </p:extLst>
          </p:nvPr>
        </p:nvGraphicFramePr>
        <p:xfrm>
          <a:off x="251520" y="1427187"/>
          <a:ext cx="8640961" cy="4810125"/>
        </p:xfrm>
        <a:graphic>
          <a:graphicData uri="http://schemas.openxmlformats.org/drawingml/2006/table">
            <a:tbl>
              <a:tblPr/>
              <a:tblGrid>
                <a:gridCol w="1388175"/>
                <a:gridCol w="2152528"/>
                <a:gridCol w="2550129"/>
                <a:gridCol w="2550129"/>
              </a:tblGrid>
              <a:tr h="4095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NIVEAU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OUTILS DE GESTION DES DONNEES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DE SUPPORT/TECHNOLOGIE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 rowSpan="3">
                  <a:txBody>
                    <a:bodyPr/>
                    <a:lstStyle/>
                    <a:p>
                      <a:pPr marL="88900" indent="0"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Formation sanitaire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Registre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vaccination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manuel (livret)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Revisés lors d'introductions de vaccins; renseignés manuellements par chaque formation sanitaire qui vacccine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Registre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pointage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manuel (livret)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0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mensuel d'activités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manuel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(formulaire de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rapport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Aire de santé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mensuel d'activités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manuel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(formulaire de rapport)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Annulé depuis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71500">
                <a:tc rowSpan="2">
                  <a:txBody>
                    <a:bodyPr/>
                    <a:lstStyle/>
                    <a:p>
                      <a:pPr marL="88900" indent="0"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District de santé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DVDMT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électronique (outil Excel)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Depuis 2008; Saisie des données des rapports mensuels d'activités des formatiosn sanitaires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mensuel d'activités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manuel (formulaire de rapport)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Généré par le DVDMT depuis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88900" indent="0"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Niveau régional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DVDMT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électronique (outil Excel)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Depuis 2008; Saisie des données abolie depuis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mensuel d'activités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manuel (formulaire de rapport)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Généré par le DVDMT depuis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88900" indent="0" algn="l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Niveau   Central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DVDMT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électronique (outil Excel)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Depuis 2008; Saisie des données abolie depuis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Routine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Immunization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 algn="l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Support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électronique (outil Access)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Depuis 2009; Saisie des données abolie depuis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67544" y="6609109"/>
            <a:ext cx="8229600" cy="248891"/>
          </a:xfrm>
        </p:spPr>
        <p:txBody>
          <a:bodyPr>
            <a:normAutofit fontScale="32500" lnSpcReduction="20000"/>
          </a:bodyPr>
          <a:lstStyle/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CIRCUIT DE L’INFORMATION SANITAIRE</a:t>
            </a:r>
            <a:endParaRPr lang="fr-F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733256"/>
            <a:ext cx="8784976" cy="81561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Les données collectées dans les formations sanitaires sont transmises au niveau central à travers le district et la région où elles sont consolidées au fur et à mesure.</a:t>
            </a:r>
            <a:endParaRPr lang="fr-FR" sz="2000" dirty="0"/>
          </a:p>
        </p:txBody>
      </p:sp>
      <p:pic>
        <p:nvPicPr>
          <p:cNvPr id="1026" name="Imag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8136904" cy="488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0573-8A3A-42FE-B7C8-F45EE00E389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7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1147</Words>
  <Application>Microsoft Office PowerPoint</Application>
  <PresentationFormat>On-screen Show (4:3)</PresentationFormat>
  <Paragraphs>191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Aharoni</vt:lpstr>
      <vt:lpstr>Arial</vt:lpstr>
      <vt:lpstr>Calibri</vt:lpstr>
      <vt:lpstr>Wingdings</vt:lpstr>
      <vt:lpstr>Thème Office</vt:lpstr>
      <vt:lpstr>SYSTEME DE GESTION DES DONNEES DE LA VACCINATION AU CAMEROUN</vt:lpstr>
      <vt:lpstr>LE CAMEROUN</vt:lpstr>
      <vt:lpstr>LE CAMEROUN</vt:lpstr>
      <vt:lpstr>LE PEV DANS LE MINSANTE</vt:lpstr>
      <vt:lpstr>STRUCTURATION DU PEV</vt:lpstr>
      <vt:lpstr>COMPOSANTES DU SYSTÈME DE VACCINATION</vt:lpstr>
      <vt:lpstr>MALADIES CIBLES ET VACCINS OFFERTS PAR LE PEV</vt:lpstr>
      <vt:lpstr>OUTILS DE GESTION DES DONNEES</vt:lpstr>
      <vt:lpstr>CIRCUIT DE L’INFORMATION SANITAIRE</vt:lpstr>
      <vt:lpstr>EVOLUTIONS</vt:lpstr>
      <vt:lpstr>EVOLUTIONS</vt:lpstr>
      <vt:lpstr>DEFIS</vt:lpstr>
      <vt:lpstr>DEFIS</vt:lpstr>
      <vt:lpstr>LEÇONS APPRISES</vt:lpstr>
      <vt:lpstr>PERSPECTIVES</vt:lpstr>
      <vt:lpstr>PERSPECTIVES</vt:lpstr>
      <vt:lpstr>MERCI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CALVIN</dc:creator>
  <cp:lastModifiedBy>Kareiva, Celina (Temp)</cp:lastModifiedBy>
  <cp:revision>44</cp:revision>
  <dcterms:created xsi:type="dcterms:W3CDTF">2017-02-27T21:31:30Z</dcterms:created>
  <dcterms:modified xsi:type="dcterms:W3CDTF">2017-03-31T16:29:04Z</dcterms:modified>
</cp:coreProperties>
</file>